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97" r:id="rId2"/>
    <p:sldId id="293" r:id="rId3"/>
    <p:sldId id="310" r:id="rId4"/>
    <p:sldId id="300" r:id="rId5"/>
    <p:sldId id="301" r:id="rId6"/>
    <p:sldId id="303" r:id="rId7"/>
    <p:sldId id="299" r:id="rId8"/>
    <p:sldId id="270" r:id="rId9"/>
    <p:sldId id="292" r:id="rId10"/>
    <p:sldId id="291" r:id="rId11"/>
    <p:sldId id="285" r:id="rId12"/>
    <p:sldId id="304" r:id="rId13"/>
    <p:sldId id="295" r:id="rId14"/>
    <p:sldId id="296" r:id="rId15"/>
    <p:sldId id="307" r:id="rId16"/>
    <p:sldId id="309" r:id="rId17"/>
    <p:sldId id="305" r:id="rId18"/>
    <p:sldId id="306" r:id="rId19"/>
    <p:sldId id="30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37" d="100"/>
          <a:sy n="137" d="100"/>
        </p:scale>
        <p:origin x="200"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8BB007-348A-4274-9212-0B750A40AFE5}" type="doc">
      <dgm:prSet loTypeId="urn:microsoft.com/office/officeart/2005/8/layout/process5" loCatId="process" qsTypeId="urn:microsoft.com/office/officeart/2005/8/quickstyle/simple1" qsCatId="simple" csTypeId="urn:microsoft.com/office/officeart/2005/8/colors/colorful1" csCatId="colorful"/>
      <dgm:spPr/>
      <dgm:t>
        <a:bodyPr/>
        <a:lstStyle/>
        <a:p>
          <a:endParaRPr lang="en-US"/>
        </a:p>
      </dgm:t>
    </dgm:pt>
    <dgm:pt modelId="{DD99845C-5BBD-4F0C-AF26-547B9F1B50C9}">
      <dgm:prSet/>
      <dgm:spPr/>
      <dgm:t>
        <a:bodyPr/>
        <a:lstStyle/>
        <a:p>
          <a:r>
            <a:rPr lang="en-GB"/>
            <a:t>Involved in co-production of two hate crime risk assessment models for police</a:t>
          </a:r>
          <a:endParaRPr lang="en-US"/>
        </a:p>
      </dgm:t>
    </dgm:pt>
    <dgm:pt modelId="{D3721B40-01B4-4D21-9BDC-7BA305F4AD32}" type="parTrans" cxnId="{93CAA0CD-8D9D-4C91-869B-4F323EEC4B66}">
      <dgm:prSet/>
      <dgm:spPr/>
      <dgm:t>
        <a:bodyPr/>
        <a:lstStyle/>
        <a:p>
          <a:endParaRPr lang="en-US"/>
        </a:p>
      </dgm:t>
    </dgm:pt>
    <dgm:pt modelId="{7D4A59FD-85D2-4C9A-B68E-E0C55EAA0C98}" type="sibTrans" cxnId="{93CAA0CD-8D9D-4C91-869B-4F323EEC4B66}">
      <dgm:prSet/>
      <dgm:spPr/>
      <dgm:t>
        <a:bodyPr/>
        <a:lstStyle/>
        <a:p>
          <a:endParaRPr lang="en-US"/>
        </a:p>
      </dgm:t>
    </dgm:pt>
    <dgm:pt modelId="{90988A53-E48C-44FF-B166-B8A3941AA8EE}">
      <dgm:prSet/>
      <dgm:spPr/>
      <dgm:t>
        <a:bodyPr/>
        <a:lstStyle/>
        <a:p>
          <a:r>
            <a:rPr lang="en-GB"/>
            <a:t>Nottinghamshire Hate Crime Risk assessment 2016 (and subsequent amendments)</a:t>
          </a:r>
          <a:endParaRPr lang="en-US"/>
        </a:p>
      </dgm:t>
    </dgm:pt>
    <dgm:pt modelId="{A308AACA-DC7F-4977-95A3-6B996CD5FB52}" type="parTrans" cxnId="{D7786971-6079-40B5-817A-0BD4FCFDB380}">
      <dgm:prSet/>
      <dgm:spPr/>
      <dgm:t>
        <a:bodyPr/>
        <a:lstStyle/>
        <a:p>
          <a:endParaRPr lang="en-US"/>
        </a:p>
      </dgm:t>
    </dgm:pt>
    <dgm:pt modelId="{717CE2E6-A83A-4985-A789-B2CDC799C886}" type="sibTrans" cxnId="{D7786971-6079-40B5-817A-0BD4FCFDB380}">
      <dgm:prSet/>
      <dgm:spPr/>
      <dgm:t>
        <a:bodyPr/>
        <a:lstStyle/>
        <a:p>
          <a:endParaRPr lang="en-US"/>
        </a:p>
      </dgm:t>
    </dgm:pt>
    <dgm:pt modelId="{BAE319A3-27DF-48EE-83A4-5CDACAA495EE}">
      <dgm:prSet/>
      <dgm:spPr/>
      <dgm:t>
        <a:bodyPr/>
        <a:lstStyle/>
        <a:p>
          <a:r>
            <a:rPr lang="en-GB" dirty="0"/>
            <a:t>Dyfed and Powys Risk Assessment 2021</a:t>
          </a:r>
          <a:endParaRPr lang="en-US" dirty="0"/>
        </a:p>
      </dgm:t>
    </dgm:pt>
    <dgm:pt modelId="{D1421E38-7F7A-49C1-9E34-2BF46B829D5A}" type="parTrans" cxnId="{D8D4F182-4BBA-4941-A438-B0F8865663AD}">
      <dgm:prSet/>
      <dgm:spPr/>
      <dgm:t>
        <a:bodyPr/>
        <a:lstStyle/>
        <a:p>
          <a:endParaRPr lang="en-US"/>
        </a:p>
      </dgm:t>
    </dgm:pt>
    <dgm:pt modelId="{E6DDF5C8-987C-4F96-BC2A-BEC0095A0BA0}" type="sibTrans" cxnId="{D8D4F182-4BBA-4941-A438-B0F8865663AD}">
      <dgm:prSet/>
      <dgm:spPr/>
      <dgm:t>
        <a:bodyPr/>
        <a:lstStyle/>
        <a:p>
          <a:endParaRPr lang="en-US"/>
        </a:p>
      </dgm:t>
    </dgm:pt>
    <dgm:pt modelId="{70821EE4-30A7-4453-A4C6-19BB35A1369D}" type="pres">
      <dgm:prSet presAssocID="{FD8BB007-348A-4274-9212-0B750A40AFE5}" presName="diagram" presStyleCnt="0">
        <dgm:presLayoutVars>
          <dgm:dir/>
          <dgm:resizeHandles val="exact"/>
        </dgm:presLayoutVars>
      </dgm:prSet>
      <dgm:spPr/>
    </dgm:pt>
    <dgm:pt modelId="{C2FA4697-C4E8-4905-82EC-E44D711A1301}" type="pres">
      <dgm:prSet presAssocID="{DD99845C-5BBD-4F0C-AF26-547B9F1B50C9}" presName="node" presStyleLbl="node1" presStyleIdx="0" presStyleCnt="3">
        <dgm:presLayoutVars>
          <dgm:bulletEnabled val="1"/>
        </dgm:presLayoutVars>
      </dgm:prSet>
      <dgm:spPr/>
    </dgm:pt>
    <dgm:pt modelId="{CCA99CF5-E511-4E7E-A9E8-EED8A1B5819E}" type="pres">
      <dgm:prSet presAssocID="{7D4A59FD-85D2-4C9A-B68E-E0C55EAA0C98}" presName="sibTrans" presStyleLbl="sibTrans2D1" presStyleIdx="0" presStyleCnt="2"/>
      <dgm:spPr/>
    </dgm:pt>
    <dgm:pt modelId="{8EB432BF-C04D-441A-9A7D-70F33E705015}" type="pres">
      <dgm:prSet presAssocID="{7D4A59FD-85D2-4C9A-B68E-E0C55EAA0C98}" presName="connectorText" presStyleLbl="sibTrans2D1" presStyleIdx="0" presStyleCnt="2"/>
      <dgm:spPr/>
    </dgm:pt>
    <dgm:pt modelId="{22A38CAF-0B3B-4F60-B41C-E80B53DA4692}" type="pres">
      <dgm:prSet presAssocID="{90988A53-E48C-44FF-B166-B8A3941AA8EE}" presName="node" presStyleLbl="node1" presStyleIdx="1" presStyleCnt="3">
        <dgm:presLayoutVars>
          <dgm:bulletEnabled val="1"/>
        </dgm:presLayoutVars>
      </dgm:prSet>
      <dgm:spPr/>
    </dgm:pt>
    <dgm:pt modelId="{2D7734CA-BEC4-40CB-9538-A0CA94F25F67}" type="pres">
      <dgm:prSet presAssocID="{717CE2E6-A83A-4985-A789-B2CDC799C886}" presName="sibTrans" presStyleLbl="sibTrans2D1" presStyleIdx="1" presStyleCnt="2"/>
      <dgm:spPr/>
    </dgm:pt>
    <dgm:pt modelId="{33B3DE0D-EA47-4749-8A3D-481484532B31}" type="pres">
      <dgm:prSet presAssocID="{717CE2E6-A83A-4985-A789-B2CDC799C886}" presName="connectorText" presStyleLbl="sibTrans2D1" presStyleIdx="1" presStyleCnt="2"/>
      <dgm:spPr/>
    </dgm:pt>
    <dgm:pt modelId="{3878DE7F-C317-470F-9100-E1189DEDE87B}" type="pres">
      <dgm:prSet presAssocID="{BAE319A3-27DF-48EE-83A4-5CDACAA495EE}" presName="node" presStyleLbl="node1" presStyleIdx="2" presStyleCnt="3">
        <dgm:presLayoutVars>
          <dgm:bulletEnabled val="1"/>
        </dgm:presLayoutVars>
      </dgm:prSet>
      <dgm:spPr/>
    </dgm:pt>
  </dgm:ptLst>
  <dgm:cxnLst>
    <dgm:cxn modelId="{38F04D1D-1500-40A3-996B-A3022753919E}" type="presOf" srcId="{FD8BB007-348A-4274-9212-0B750A40AFE5}" destId="{70821EE4-30A7-4453-A4C6-19BB35A1369D}" srcOrd="0" destOrd="0" presId="urn:microsoft.com/office/officeart/2005/8/layout/process5"/>
    <dgm:cxn modelId="{1D88B81F-BF07-4D1A-ACFE-B020AD66C93A}" type="presOf" srcId="{7D4A59FD-85D2-4C9A-B68E-E0C55EAA0C98}" destId="{CCA99CF5-E511-4E7E-A9E8-EED8A1B5819E}" srcOrd="0" destOrd="0" presId="urn:microsoft.com/office/officeart/2005/8/layout/process5"/>
    <dgm:cxn modelId="{4864FD27-09AC-4C92-B334-58B1B9EC6749}" type="presOf" srcId="{BAE319A3-27DF-48EE-83A4-5CDACAA495EE}" destId="{3878DE7F-C317-470F-9100-E1189DEDE87B}" srcOrd="0" destOrd="0" presId="urn:microsoft.com/office/officeart/2005/8/layout/process5"/>
    <dgm:cxn modelId="{3CFC213E-E395-4455-A7BA-629E00E4C35E}" type="presOf" srcId="{717CE2E6-A83A-4985-A789-B2CDC799C886}" destId="{33B3DE0D-EA47-4749-8A3D-481484532B31}" srcOrd="1" destOrd="0" presId="urn:microsoft.com/office/officeart/2005/8/layout/process5"/>
    <dgm:cxn modelId="{832E9B3F-4893-46F4-B2CC-5A4F41521C62}" type="presOf" srcId="{7D4A59FD-85D2-4C9A-B68E-E0C55EAA0C98}" destId="{8EB432BF-C04D-441A-9A7D-70F33E705015}" srcOrd="1" destOrd="0" presId="urn:microsoft.com/office/officeart/2005/8/layout/process5"/>
    <dgm:cxn modelId="{D7786971-6079-40B5-817A-0BD4FCFDB380}" srcId="{FD8BB007-348A-4274-9212-0B750A40AFE5}" destId="{90988A53-E48C-44FF-B166-B8A3941AA8EE}" srcOrd="1" destOrd="0" parTransId="{A308AACA-DC7F-4977-95A3-6B996CD5FB52}" sibTransId="{717CE2E6-A83A-4985-A789-B2CDC799C886}"/>
    <dgm:cxn modelId="{D8D4F182-4BBA-4941-A438-B0F8865663AD}" srcId="{FD8BB007-348A-4274-9212-0B750A40AFE5}" destId="{BAE319A3-27DF-48EE-83A4-5CDACAA495EE}" srcOrd="2" destOrd="0" parTransId="{D1421E38-7F7A-49C1-9E34-2BF46B829D5A}" sibTransId="{E6DDF5C8-987C-4F96-BC2A-BEC0095A0BA0}"/>
    <dgm:cxn modelId="{90E47584-F425-4374-968E-494F4E88D5A4}" type="presOf" srcId="{90988A53-E48C-44FF-B166-B8A3941AA8EE}" destId="{22A38CAF-0B3B-4F60-B41C-E80B53DA4692}" srcOrd="0" destOrd="0" presId="urn:microsoft.com/office/officeart/2005/8/layout/process5"/>
    <dgm:cxn modelId="{5AD8D186-1F7A-4D2B-ACE0-E87BCD2773D5}" type="presOf" srcId="{DD99845C-5BBD-4F0C-AF26-547B9F1B50C9}" destId="{C2FA4697-C4E8-4905-82EC-E44D711A1301}" srcOrd="0" destOrd="0" presId="urn:microsoft.com/office/officeart/2005/8/layout/process5"/>
    <dgm:cxn modelId="{45FA80AB-6B39-4EDA-826D-FB1E45A5372B}" type="presOf" srcId="{717CE2E6-A83A-4985-A789-B2CDC799C886}" destId="{2D7734CA-BEC4-40CB-9538-A0CA94F25F67}" srcOrd="0" destOrd="0" presId="urn:microsoft.com/office/officeart/2005/8/layout/process5"/>
    <dgm:cxn modelId="{93CAA0CD-8D9D-4C91-869B-4F323EEC4B66}" srcId="{FD8BB007-348A-4274-9212-0B750A40AFE5}" destId="{DD99845C-5BBD-4F0C-AF26-547B9F1B50C9}" srcOrd="0" destOrd="0" parTransId="{D3721B40-01B4-4D21-9BDC-7BA305F4AD32}" sibTransId="{7D4A59FD-85D2-4C9A-B68E-E0C55EAA0C98}"/>
    <dgm:cxn modelId="{9B88E7F1-53AB-4B66-B223-6FDC1A7217F0}" type="presParOf" srcId="{70821EE4-30A7-4453-A4C6-19BB35A1369D}" destId="{C2FA4697-C4E8-4905-82EC-E44D711A1301}" srcOrd="0" destOrd="0" presId="urn:microsoft.com/office/officeart/2005/8/layout/process5"/>
    <dgm:cxn modelId="{83AD0A2F-0192-4DA5-ABA3-B68115290C8E}" type="presParOf" srcId="{70821EE4-30A7-4453-A4C6-19BB35A1369D}" destId="{CCA99CF5-E511-4E7E-A9E8-EED8A1B5819E}" srcOrd="1" destOrd="0" presId="urn:microsoft.com/office/officeart/2005/8/layout/process5"/>
    <dgm:cxn modelId="{2B20E9C6-97D8-4754-A219-A112AB15910F}" type="presParOf" srcId="{CCA99CF5-E511-4E7E-A9E8-EED8A1B5819E}" destId="{8EB432BF-C04D-441A-9A7D-70F33E705015}" srcOrd="0" destOrd="0" presId="urn:microsoft.com/office/officeart/2005/8/layout/process5"/>
    <dgm:cxn modelId="{76F2D129-C267-4FB2-8989-D3563D9E320C}" type="presParOf" srcId="{70821EE4-30A7-4453-A4C6-19BB35A1369D}" destId="{22A38CAF-0B3B-4F60-B41C-E80B53DA4692}" srcOrd="2" destOrd="0" presId="urn:microsoft.com/office/officeart/2005/8/layout/process5"/>
    <dgm:cxn modelId="{5196BECE-B4A7-4289-A09E-5192B9A4DBB5}" type="presParOf" srcId="{70821EE4-30A7-4453-A4C6-19BB35A1369D}" destId="{2D7734CA-BEC4-40CB-9538-A0CA94F25F67}" srcOrd="3" destOrd="0" presId="urn:microsoft.com/office/officeart/2005/8/layout/process5"/>
    <dgm:cxn modelId="{21384F6E-47DF-4D50-8B6D-974D1C44B6E2}" type="presParOf" srcId="{2D7734CA-BEC4-40CB-9538-A0CA94F25F67}" destId="{33B3DE0D-EA47-4749-8A3D-481484532B31}" srcOrd="0" destOrd="0" presId="urn:microsoft.com/office/officeart/2005/8/layout/process5"/>
    <dgm:cxn modelId="{CB47A704-01C2-4FD7-85DB-F2162DB06A5C}" type="presParOf" srcId="{70821EE4-30A7-4453-A4C6-19BB35A1369D}" destId="{3878DE7F-C317-470F-9100-E1189DEDE87B}" srcOrd="4"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225220-5A29-480C-96E7-21F00036C55D}"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F46DA167-8C5D-4264-91B9-2AAAA13E519E}">
      <dgm:prSet/>
      <dgm:spPr/>
      <dgm:t>
        <a:bodyPr/>
        <a:lstStyle/>
        <a:p>
          <a:r>
            <a:rPr lang="en-GB"/>
            <a:t>Direct victim - Context of victimisation, impact, history, personal issues</a:t>
          </a:r>
          <a:endParaRPr lang="en-US"/>
        </a:p>
      </dgm:t>
    </dgm:pt>
    <dgm:pt modelId="{86AF8AD5-294E-4A01-840A-216297C14D8B}" type="parTrans" cxnId="{3A78DF2D-B7C2-49B6-A908-B412A99B3A8F}">
      <dgm:prSet/>
      <dgm:spPr/>
      <dgm:t>
        <a:bodyPr/>
        <a:lstStyle/>
        <a:p>
          <a:endParaRPr lang="en-US"/>
        </a:p>
      </dgm:t>
    </dgm:pt>
    <dgm:pt modelId="{8A0847E7-C5EB-4405-8DE8-06A2400CBC16}" type="sibTrans" cxnId="{3A78DF2D-B7C2-49B6-A908-B412A99B3A8F}">
      <dgm:prSet/>
      <dgm:spPr/>
      <dgm:t>
        <a:bodyPr/>
        <a:lstStyle/>
        <a:p>
          <a:endParaRPr lang="en-US"/>
        </a:p>
      </dgm:t>
    </dgm:pt>
    <dgm:pt modelId="{C06E4BFC-4CAB-48FF-AB04-54272444282F}">
      <dgm:prSet/>
      <dgm:spPr/>
      <dgm:t>
        <a:bodyPr/>
        <a:lstStyle/>
        <a:p>
          <a:r>
            <a:rPr lang="en-GB"/>
            <a:t>Local, national, international events</a:t>
          </a:r>
          <a:endParaRPr lang="en-US"/>
        </a:p>
      </dgm:t>
    </dgm:pt>
    <dgm:pt modelId="{8FD81D33-835C-4DFB-850C-6E8AB2EEF167}" type="parTrans" cxnId="{D3FD58EA-3C33-49BF-9198-8FAFADF61485}">
      <dgm:prSet/>
      <dgm:spPr/>
      <dgm:t>
        <a:bodyPr/>
        <a:lstStyle/>
        <a:p>
          <a:endParaRPr lang="en-US"/>
        </a:p>
      </dgm:t>
    </dgm:pt>
    <dgm:pt modelId="{D6493B8B-8E1B-409C-A06F-8CE7181D1590}" type="sibTrans" cxnId="{D3FD58EA-3C33-49BF-9198-8FAFADF61485}">
      <dgm:prSet/>
      <dgm:spPr/>
      <dgm:t>
        <a:bodyPr/>
        <a:lstStyle/>
        <a:p>
          <a:endParaRPr lang="en-US"/>
        </a:p>
      </dgm:t>
    </dgm:pt>
    <dgm:pt modelId="{9A6BC4EF-BB88-4C65-88E4-AC26498F4C4A}">
      <dgm:prSet/>
      <dgm:spPr/>
      <dgm:t>
        <a:bodyPr/>
        <a:lstStyle/>
        <a:p>
          <a:r>
            <a:rPr lang="en-GB"/>
            <a:t>Potential for escalation and accumulation </a:t>
          </a:r>
          <a:endParaRPr lang="en-US"/>
        </a:p>
      </dgm:t>
    </dgm:pt>
    <dgm:pt modelId="{55FFD7A3-95EC-4561-85A6-538878F94176}" type="parTrans" cxnId="{8AA50FC0-FF21-4D47-86CA-4334CA647C67}">
      <dgm:prSet/>
      <dgm:spPr/>
      <dgm:t>
        <a:bodyPr/>
        <a:lstStyle/>
        <a:p>
          <a:endParaRPr lang="en-US"/>
        </a:p>
      </dgm:t>
    </dgm:pt>
    <dgm:pt modelId="{F3A902B9-825A-4621-821D-2BAF7F93E029}" type="sibTrans" cxnId="{8AA50FC0-FF21-4D47-86CA-4334CA647C67}">
      <dgm:prSet/>
      <dgm:spPr/>
      <dgm:t>
        <a:bodyPr/>
        <a:lstStyle/>
        <a:p>
          <a:endParaRPr lang="en-US"/>
        </a:p>
      </dgm:t>
    </dgm:pt>
    <dgm:pt modelId="{9276E798-DFFB-464C-9D6E-778A40C837B9}" type="pres">
      <dgm:prSet presAssocID="{D4225220-5A29-480C-96E7-21F00036C55D}" presName="linear" presStyleCnt="0">
        <dgm:presLayoutVars>
          <dgm:animLvl val="lvl"/>
          <dgm:resizeHandles val="exact"/>
        </dgm:presLayoutVars>
      </dgm:prSet>
      <dgm:spPr/>
    </dgm:pt>
    <dgm:pt modelId="{B6A72092-BDF4-432B-8B4B-E5478DAD777C}" type="pres">
      <dgm:prSet presAssocID="{F46DA167-8C5D-4264-91B9-2AAAA13E519E}" presName="parentText" presStyleLbl="node1" presStyleIdx="0" presStyleCnt="3">
        <dgm:presLayoutVars>
          <dgm:chMax val="0"/>
          <dgm:bulletEnabled val="1"/>
        </dgm:presLayoutVars>
      </dgm:prSet>
      <dgm:spPr/>
    </dgm:pt>
    <dgm:pt modelId="{DF84A336-2875-4DFC-A289-CC5D4B74E7C0}" type="pres">
      <dgm:prSet presAssocID="{8A0847E7-C5EB-4405-8DE8-06A2400CBC16}" presName="spacer" presStyleCnt="0"/>
      <dgm:spPr/>
    </dgm:pt>
    <dgm:pt modelId="{ADFD2E1A-883D-41F6-B1DA-B9E774060AB1}" type="pres">
      <dgm:prSet presAssocID="{C06E4BFC-4CAB-48FF-AB04-54272444282F}" presName="parentText" presStyleLbl="node1" presStyleIdx="1" presStyleCnt="3">
        <dgm:presLayoutVars>
          <dgm:chMax val="0"/>
          <dgm:bulletEnabled val="1"/>
        </dgm:presLayoutVars>
      </dgm:prSet>
      <dgm:spPr/>
    </dgm:pt>
    <dgm:pt modelId="{948D5560-FE48-4A2E-B34B-C5A3CF79B75D}" type="pres">
      <dgm:prSet presAssocID="{D6493B8B-8E1B-409C-A06F-8CE7181D1590}" presName="spacer" presStyleCnt="0"/>
      <dgm:spPr/>
    </dgm:pt>
    <dgm:pt modelId="{32E35F6D-0DBE-4663-A534-25512C1F2BE2}" type="pres">
      <dgm:prSet presAssocID="{9A6BC4EF-BB88-4C65-88E4-AC26498F4C4A}" presName="parentText" presStyleLbl="node1" presStyleIdx="2" presStyleCnt="3">
        <dgm:presLayoutVars>
          <dgm:chMax val="0"/>
          <dgm:bulletEnabled val="1"/>
        </dgm:presLayoutVars>
      </dgm:prSet>
      <dgm:spPr/>
    </dgm:pt>
  </dgm:ptLst>
  <dgm:cxnLst>
    <dgm:cxn modelId="{045AA82C-3594-49E7-B8B4-B46E5793693F}" type="presOf" srcId="{D4225220-5A29-480C-96E7-21F00036C55D}" destId="{9276E798-DFFB-464C-9D6E-778A40C837B9}" srcOrd="0" destOrd="0" presId="urn:microsoft.com/office/officeart/2005/8/layout/vList2"/>
    <dgm:cxn modelId="{3A78DF2D-B7C2-49B6-A908-B412A99B3A8F}" srcId="{D4225220-5A29-480C-96E7-21F00036C55D}" destId="{F46DA167-8C5D-4264-91B9-2AAAA13E519E}" srcOrd="0" destOrd="0" parTransId="{86AF8AD5-294E-4A01-840A-216297C14D8B}" sibTransId="{8A0847E7-C5EB-4405-8DE8-06A2400CBC16}"/>
    <dgm:cxn modelId="{A17F182F-0A84-474A-BB65-132D8AAFC26E}" type="presOf" srcId="{F46DA167-8C5D-4264-91B9-2AAAA13E519E}" destId="{B6A72092-BDF4-432B-8B4B-E5478DAD777C}" srcOrd="0" destOrd="0" presId="urn:microsoft.com/office/officeart/2005/8/layout/vList2"/>
    <dgm:cxn modelId="{F33D9F4C-C876-4B4C-9D21-F029D7CB0BA5}" type="presOf" srcId="{9A6BC4EF-BB88-4C65-88E4-AC26498F4C4A}" destId="{32E35F6D-0DBE-4663-A534-25512C1F2BE2}" srcOrd="0" destOrd="0" presId="urn:microsoft.com/office/officeart/2005/8/layout/vList2"/>
    <dgm:cxn modelId="{9D106E5B-B082-4A4D-8759-289E669F3C23}" type="presOf" srcId="{C06E4BFC-4CAB-48FF-AB04-54272444282F}" destId="{ADFD2E1A-883D-41F6-B1DA-B9E774060AB1}" srcOrd="0" destOrd="0" presId="urn:microsoft.com/office/officeart/2005/8/layout/vList2"/>
    <dgm:cxn modelId="{8AA50FC0-FF21-4D47-86CA-4334CA647C67}" srcId="{D4225220-5A29-480C-96E7-21F00036C55D}" destId="{9A6BC4EF-BB88-4C65-88E4-AC26498F4C4A}" srcOrd="2" destOrd="0" parTransId="{55FFD7A3-95EC-4561-85A6-538878F94176}" sibTransId="{F3A902B9-825A-4621-821D-2BAF7F93E029}"/>
    <dgm:cxn modelId="{D3FD58EA-3C33-49BF-9198-8FAFADF61485}" srcId="{D4225220-5A29-480C-96E7-21F00036C55D}" destId="{C06E4BFC-4CAB-48FF-AB04-54272444282F}" srcOrd="1" destOrd="0" parTransId="{8FD81D33-835C-4DFB-850C-6E8AB2EEF167}" sibTransId="{D6493B8B-8E1B-409C-A06F-8CE7181D1590}"/>
    <dgm:cxn modelId="{9CF1BAAB-BFCB-4BF6-AB8F-29CCD0DA1C15}" type="presParOf" srcId="{9276E798-DFFB-464C-9D6E-778A40C837B9}" destId="{B6A72092-BDF4-432B-8B4B-E5478DAD777C}" srcOrd="0" destOrd="0" presId="urn:microsoft.com/office/officeart/2005/8/layout/vList2"/>
    <dgm:cxn modelId="{103AB077-303A-4B1F-A705-334B616AA743}" type="presParOf" srcId="{9276E798-DFFB-464C-9D6E-778A40C837B9}" destId="{DF84A336-2875-4DFC-A289-CC5D4B74E7C0}" srcOrd="1" destOrd="0" presId="urn:microsoft.com/office/officeart/2005/8/layout/vList2"/>
    <dgm:cxn modelId="{81B81197-4817-423F-98D7-2D8305075D0E}" type="presParOf" srcId="{9276E798-DFFB-464C-9D6E-778A40C837B9}" destId="{ADFD2E1A-883D-41F6-B1DA-B9E774060AB1}" srcOrd="2" destOrd="0" presId="urn:microsoft.com/office/officeart/2005/8/layout/vList2"/>
    <dgm:cxn modelId="{DE946D2F-7F07-4CC1-9819-AB835F0D0695}" type="presParOf" srcId="{9276E798-DFFB-464C-9D6E-778A40C837B9}" destId="{948D5560-FE48-4A2E-B34B-C5A3CF79B75D}" srcOrd="3" destOrd="0" presId="urn:microsoft.com/office/officeart/2005/8/layout/vList2"/>
    <dgm:cxn modelId="{79FB50BC-1DBA-4FDA-B9D6-E2D6E85F62A6}" type="presParOf" srcId="{9276E798-DFFB-464C-9D6E-778A40C837B9}" destId="{32E35F6D-0DBE-4663-A534-25512C1F2BE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EE0F84-4873-4564-8840-2164350F6F61}"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91AA2F81-6D26-406B-A637-6476E387A453}">
      <dgm:prSet/>
      <dgm:spPr/>
      <dgm:t>
        <a:bodyPr/>
        <a:lstStyle/>
        <a:p>
          <a:r>
            <a:rPr lang="en-GB" dirty="0">
              <a:solidFill>
                <a:schemeClr val="bg2">
                  <a:lumMod val="75000"/>
                </a:schemeClr>
              </a:solidFill>
            </a:rPr>
            <a:t>One of the most important lessons from the Stephen Lawrence case is the importance to recognize hate crime when it happens. </a:t>
          </a:r>
          <a:endParaRPr lang="en-US" dirty="0">
            <a:solidFill>
              <a:schemeClr val="bg2">
                <a:lumMod val="75000"/>
              </a:schemeClr>
            </a:solidFill>
          </a:endParaRPr>
        </a:p>
      </dgm:t>
    </dgm:pt>
    <dgm:pt modelId="{8B0ABC15-D1DF-4B2F-BE58-8ECE34E04EA3}" type="parTrans" cxnId="{1CC14041-92AA-4AD0-8058-4C97662377C4}">
      <dgm:prSet/>
      <dgm:spPr/>
      <dgm:t>
        <a:bodyPr/>
        <a:lstStyle/>
        <a:p>
          <a:endParaRPr lang="en-US"/>
        </a:p>
      </dgm:t>
    </dgm:pt>
    <dgm:pt modelId="{EA34E841-A2FE-472C-8EDF-FCC33D8EF7F1}" type="sibTrans" cxnId="{1CC14041-92AA-4AD0-8058-4C97662377C4}">
      <dgm:prSet/>
      <dgm:spPr/>
      <dgm:t>
        <a:bodyPr/>
        <a:lstStyle/>
        <a:p>
          <a:endParaRPr lang="en-US"/>
        </a:p>
      </dgm:t>
    </dgm:pt>
    <dgm:pt modelId="{4DAD2343-DF76-4C8E-B5BE-853900869E47}">
      <dgm:prSet/>
      <dgm:spPr/>
      <dgm:t>
        <a:bodyPr/>
        <a:lstStyle/>
        <a:p>
          <a:r>
            <a:rPr lang="en-GB" dirty="0">
              <a:solidFill>
                <a:schemeClr val="bg1"/>
              </a:solidFill>
            </a:rPr>
            <a:t>Police officers often fail to grasp the underlying philosophy and seriousness around hate crime, meaning that an enhanced service is not provided in practice</a:t>
          </a:r>
          <a:r>
            <a:rPr lang="en-GB" dirty="0"/>
            <a:t>. </a:t>
          </a:r>
          <a:endParaRPr lang="en-US" dirty="0"/>
        </a:p>
      </dgm:t>
    </dgm:pt>
    <dgm:pt modelId="{8DBDC3B4-5AAA-426E-ACEB-4E0478322ECF}" type="parTrans" cxnId="{C5607322-91DB-4C6C-A3CE-B51D82BC543E}">
      <dgm:prSet/>
      <dgm:spPr/>
      <dgm:t>
        <a:bodyPr/>
        <a:lstStyle/>
        <a:p>
          <a:endParaRPr lang="en-US"/>
        </a:p>
      </dgm:t>
    </dgm:pt>
    <dgm:pt modelId="{21CF356B-978C-432F-98F8-606DD6043FA8}" type="sibTrans" cxnId="{C5607322-91DB-4C6C-A3CE-B51D82BC543E}">
      <dgm:prSet/>
      <dgm:spPr/>
      <dgm:t>
        <a:bodyPr/>
        <a:lstStyle/>
        <a:p>
          <a:endParaRPr lang="en-US"/>
        </a:p>
      </dgm:t>
    </dgm:pt>
    <dgm:pt modelId="{8095AE85-C017-4AC6-A784-DD5480CD46C5}">
      <dgm:prSet/>
      <dgm:spPr/>
      <dgm:t>
        <a:bodyPr/>
        <a:lstStyle/>
        <a:p>
          <a:r>
            <a:rPr lang="en-GB" dirty="0">
              <a:solidFill>
                <a:schemeClr val="bg2"/>
              </a:solidFill>
            </a:rPr>
            <a:t>We suggest that risk assessments, tools which are designed to assess a victim’s risk of potential future victimization, not only help the police to implement safeguarding, but can also provide a fuller understanding of the impact and harms of hate crime, so that responding police officers have  more holistic perspective. </a:t>
          </a:r>
          <a:endParaRPr lang="en-US" dirty="0">
            <a:solidFill>
              <a:schemeClr val="bg2"/>
            </a:solidFill>
          </a:endParaRPr>
        </a:p>
      </dgm:t>
    </dgm:pt>
    <dgm:pt modelId="{720A1013-7101-4880-BD19-83DAC24409A6}" type="parTrans" cxnId="{AFF8A9AF-D90A-4C9E-8E55-C1F2070C84CF}">
      <dgm:prSet/>
      <dgm:spPr/>
      <dgm:t>
        <a:bodyPr/>
        <a:lstStyle/>
        <a:p>
          <a:endParaRPr lang="en-US"/>
        </a:p>
      </dgm:t>
    </dgm:pt>
    <dgm:pt modelId="{340CB6F5-0680-4E59-A200-2D5898543D2A}" type="sibTrans" cxnId="{AFF8A9AF-D90A-4C9E-8E55-C1F2070C84CF}">
      <dgm:prSet/>
      <dgm:spPr/>
      <dgm:t>
        <a:bodyPr/>
        <a:lstStyle/>
        <a:p>
          <a:endParaRPr lang="en-US"/>
        </a:p>
      </dgm:t>
    </dgm:pt>
    <dgm:pt modelId="{7620BA29-CC10-4777-BE17-16416AEC60A8}">
      <dgm:prSet/>
      <dgm:spPr/>
      <dgm:t>
        <a:bodyPr/>
        <a:lstStyle/>
        <a:p>
          <a:r>
            <a:rPr lang="en-GB" dirty="0">
              <a:solidFill>
                <a:schemeClr val="bg1"/>
              </a:solidFill>
            </a:rPr>
            <a:t>Globally, the development of risk assessment for hate crime victims is still in its infancy. </a:t>
          </a:r>
          <a:endParaRPr lang="en-US" dirty="0">
            <a:solidFill>
              <a:schemeClr val="bg1"/>
            </a:solidFill>
          </a:endParaRPr>
        </a:p>
      </dgm:t>
    </dgm:pt>
    <dgm:pt modelId="{6AD4C9F7-DDAA-420B-8D63-0B27EFD1CD08}" type="parTrans" cxnId="{B79E97BA-D14F-4BD6-8758-40E8F2187D23}">
      <dgm:prSet/>
      <dgm:spPr/>
      <dgm:t>
        <a:bodyPr/>
        <a:lstStyle/>
        <a:p>
          <a:endParaRPr lang="en-US"/>
        </a:p>
      </dgm:t>
    </dgm:pt>
    <dgm:pt modelId="{9ECC1124-4FC9-4CBF-B61A-C67DFF8A0684}" type="sibTrans" cxnId="{B79E97BA-D14F-4BD6-8758-40E8F2187D23}">
      <dgm:prSet/>
      <dgm:spPr/>
      <dgm:t>
        <a:bodyPr/>
        <a:lstStyle/>
        <a:p>
          <a:endParaRPr lang="en-US"/>
        </a:p>
      </dgm:t>
    </dgm:pt>
    <dgm:pt modelId="{3FDD29AE-AD2A-4DAA-9F84-79A4FA8992C2}" type="pres">
      <dgm:prSet presAssocID="{D3EE0F84-4873-4564-8840-2164350F6F61}" presName="linear" presStyleCnt="0">
        <dgm:presLayoutVars>
          <dgm:animLvl val="lvl"/>
          <dgm:resizeHandles val="exact"/>
        </dgm:presLayoutVars>
      </dgm:prSet>
      <dgm:spPr/>
    </dgm:pt>
    <dgm:pt modelId="{C1ED1D35-9C50-4DDB-868C-6312D895F3AF}" type="pres">
      <dgm:prSet presAssocID="{91AA2F81-6D26-406B-A637-6476E387A453}" presName="parentText" presStyleLbl="node1" presStyleIdx="0" presStyleCnt="4">
        <dgm:presLayoutVars>
          <dgm:chMax val="0"/>
          <dgm:bulletEnabled val="1"/>
        </dgm:presLayoutVars>
      </dgm:prSet>
      <dgm:spPr/>
    </dgm:pt>
    <dgm:pt modelId="{2CB07395-C7E5-4414-8F88-DF77A33A0688}" type="pres">
      <dgm:prSet presAssocID="{EA34E841-A2FE-472C-8EDF-FCC33D8EF7F1}" presName="spacer" presStyleCnt="0"/>
      <dgm:spPr/>
    </dgm:pt>
    <dgm:pt modelId="{A5CEA96E-40B8-4C2D-ABD0-B4C9AFD29CD4}" type="pres">
      <dgm:prSet presAssocID="{4DAD2343-DF76-4C8E-B5BE-853900869E47}" presName="parentText" presStyleLbl="node1" presStyleIdx="1" presStyleCnt="4">
        <dgm:presLayoutVars>
          <dgm:chMax val="0"/>
          <dgm:bulletEnabled val="1"/>
        </dgm:presLayoutVars>
      </dgm:prSet>
      <dgm:spPr/>
    </dgm:pt>
    <dgm:pt modelId="{DB02FF2D-CDFE-4F67-B4B5-3BC0A79224B0}" type="pres">
      <dgm:prSet presAssocID="{21CF356B-978C-432F-98F8-606DD6043FA8}" presName="spacer" presStyleCnt="0"/>
      <dgm:spPr/>
    </dgm:pt>
    <dgm:pt modelId="{652D00C4-B999-469D-B40F-31C6E1503449}" type="pres">
      <dgm:prSet presAssocID="{8095AE85-C017-4AC6-A784-DD5480CD46C5}" presName="parentText" presStyleLbl="node1" presStyleIdx="2" presStyleCnt="4">
        <dgm:presLayoutVars>
          <dgm:chMax val="0"/>
          <dgm:bulletEnabled val="1"/>
        </dgm:presLayoutVars>
      </dgm:prSet>
      <dgm:spPr/>
    </dgm:pt>
    <dgm:pt modelId="{0FE60C18-FEA3-4F2F-BAFD-E56CE3FDB9EF}" type="pres">
      <dgm:prSet presAssocID="{340CB6F5-0680-4E59-A200-2D5898543D2A}" presName="spacer" presStyleCnt="0"/>
      <dgm:spPr/>
    </dgm:pt>
    <dgm:pt modelId="{F8D893E9-BE30-4D2F-B22F-EFD62391693C}" type="pres">
      <dgm:prSet presAssocID="{7620BA29-CC10-4777-BE17-16416AEC60A8}" presName="parentText" presStyleLbl="node1" presStyleIdx="3" presStyleCnt="4">
        <dgm:presLayoutVars>
          <dgm:chMax val="0"/>
          <dgm:bulletEnabled val="1"/>
        </dgm:presLayoutVars>
      </dgm:prSet>
      <dgm:spPr/>
    </dgm:pt>
  </dgm:ptLst>
  <dgm:cxnLst>
    <dgm:cxn modelId="{F4C5BB14-3475-49A1-AA7E-F0A60A0C76E1}" type="presOf" srcId="{8095AE85-C017-4AC6-A784-DD5480CD46C5}" destId="{652D00C4-B999-469D-B40F-31C6E1503449}" srcOrd="0" destOrd="0" presId="urn:microsoft.com/office/officeart/2005/8/layout/vList2"/>
    <dgm:cxn modelId="{C5607322-91DB-4C6C-A3CE-B51D82BC543E}" srcId="{D3EE0F84-4873-4564-8840-2164350F6F61}" destId="{4DAD2343-DF76-4C8E-B5BE-853900869E47}" srcOrd="1" destOrd="0" parTransId="{8DBDC3B4-5AAA-426E-ACEB-4E0478322ECF}" sibTransId="{21CF356B-978C-432F-98F8-606DD6043FA8}"/>
    <dgm:cxn modelId="{1B425823-DDC8-40A7-B8CD-5D123BA4ADA3}" type="presOf" srcId="{91AA2F81-6D26-406B-A637-6476E387A453}" destId="{C1ED1D35-9C50-4DDB-868C-6312D895F3AF}" srcOrd="0" destOrd="0" presId="urn:microsoft.com/office/officeart/2005/8/layout/vList2"/>
    <dgm:cxn modelId="{1CC14041-92AA-4AD0-8058-4C97662377C4}" srcId="{D3EE0F84-4873-4564-8840-2164350F6F61}" destId="{91AA2F81-6D26-406B-A637-6476E387A453}" srcOrd="0" destOrd="0" parTransId="{8B0ABC15-D1DF-4B2F-BE58-8ECE34E04EA3}" sibTransId="{EA34E841-A2FE-472C-8EDF-FCC33D8EF7F1}"/>
    <dgm:cxn modelId="{D5C2928B-83F0-48D0-8DCD-F68D97A2AA43}" type="presOf" srcId="{4DAD2343-DF76-4C8E-B5BE-853900869E47}" destId="{A5CEA96E-40B8-4C2D-ABD0-B4C9AFD29CD4}" srcOrd="0" destOrd="0" presId="urn:microsoft.com/office/officeart/2005/8/layout/vList2"/>
    <dgm:cxn modelId="{AFF8A9AF-D90A-4C9E-8E55-C1F2070C84CF}" srcId="{D3EE0F84-4873-4564-8840-2164350F6F61}" destId="{8095AE85-C017-4AC6-A784-DD5480CD46C5}" srcOrd="2" destOrd="0" parTransId="{720A1013-7101-4880-BD19-83DAC24409A6}" sibTransId="{340CB6F5-0680-4E59-A200-2D5898543D2A}"/>
    <dgm:cxn modelId="{B79E97BA-D14F-4BD6-8758-40E8F2187D23}" srcId="{D3EE0F84-4873-4564-8840-2164350F6F61}" destId="{7620BA29-CC10-4777-BE17-16416AEC60A8}" srcOrd="3" destOrd="0" parTransId="{6AD4C9F7-DDAA-420B-8D63-0B27EFD1CD08}" sibTransId="{9ECC1124-4FC9-4CBF-B61A-C67DFF8A0684}"/>
    <dgm:cxn modelId="{33AF9FC5-9984-42BF-A622-0A3CF1EEF981}" type="presOf" srcId="{7620BA29-CC10-4777-BE17-16416AEC60A8}" destId="{F8D893E9-BE30-4D2F-B22F-EFD62391693C}" srcOrd="0" destOrd="0" presId="urn:microsoft.com/office/officeart/2005/8/layout/vList2"/>
    <dgm:cxn modelId="{5C31AFF6-B2FE-4EF3-9839-378DB9F71445}" type="presOf" srcId="{D3EE0F84-4873-4564-8840-2164350F6F61}" destId="{3FDD29AE-AD2A-4DAA-9F84-79A4FA8992C2}" srcOrd="0" destOrd="0" presId="urn:microsoft.com/office/officeart/2005/8/layout/vList2"/>
    <dgm:cxn modelId="{F9C4FA74-DDBB-4C36-B166-26F5EF75C28C}" type="presParOf" srcId="{3FDD29AE-AD2A-4DAA-9F84-79A4FA8992C2}" destId="{C1ED1D35-9C50-4DDB-868C-6312D895F3AF}" srcOrd="0" destOrd="0" presId="urn:microsoft.com/office/officeart/2005/8/layout/vList2"/>
    <dgm:cxn modelId="{5CE5F7D7-AD3A-45B8-A57C-70CC52EFD886}" type="presParOf" srcId="{3FDD29AE-AD2A-4DAA-9F84-79A4FA8992C2}" destId="{2CB07395-C7E5-4414-8F88-DF77A33A0688}" srcOrd="1" destOrd="0" presId="urn:microsoft.com/office/officeart/2005/8/layout/vList2"/>
    <dgm:cxn modelId="{84A11F7D-65DA-44C3-8243-45592424F7C2}" type="presParOf" srcId="{3FDD29AE-AD2A-4DAA-9F84-79A4FA8992C2}" destId="{A5CEA96E-40B8-4C2D-ABD0-B4C9AFD29CD4}" srcOrd="2" destOrd="0" presId="urn:microsoft.com/office/officeart/2005/8/layout/vList2"/>
    <dgm:cxn modelId="{05531DDC-96CF-496B-9E8E-31211463EC48}" type="presParOf" srcId="{3FDD29AE-AD2A-4DAA-9F84-79A4FA8992C2}" destId="{DB02FF2D-CDFE-4F67-B4B5-3BC0A79224B0}" srcOrd="3" destOrd="0" presId="urn:microsoft.com/office/officeart/2005/8/layout/vList2"/>
    <dgm:cxn modelId="{AB93B28E-322E-4B53-A165-0E615EC28C2F}" type="presParOf" srcId="{3FDD29AE-AD2A-4DAA-9F84-79A4FA8992C2}" destId="{652D00C4-B999-469D-B40F-31C6E1503449}" srcOrd="4" destOrd="0" presId="urn:microsoft.com/office/officeart/2005/8/layout/vList2"/>
    <dgm:cxn modelId="{02EA419F-0ADD-4F6B-BB8B-A424B4CB63CF}" type="presParOf" srcId="{3FDD29AE-AD2A-4DAA-9F84-79A4FA8992C2}" destId="{0FE60C18-FEA3-4F2F-BAFD-E56CE3FDB9EF}" srcOrd="5" destOrd="0" presId="urn:microsoft.com/office/officeart/2005/8/layout/vList2"/>
    <dgm:cxn modelId="{29F4459C-BAE4-41BD-BBFE-78F9EBC3C263}" type="presParOf" srcId="{3FDD29AE-AD2A-4DAA-9F84-79A4FA8992C2}" destId="{F8D893E9-BE30-4D2F-B22F-EFD62391693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FA4697-C4E8-4905-82EC-E44D711A1301}">
      <dsp:nvSpPr>
        <dsp:cNvPr id="0" name=""/>
        <dsp:cNvSpPr/>
      </dsp:nvSpPr>
      <dsp:spPr>
        <a:xfrm>
          <a:off x="8441" y="1102277"/>
          <a:ext cx="2523024" cy="1513814"/>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a:t>Involved in co-production of two hate crime risk assessment models for police</a:t>
          </a:r>
          <a:endParaRPr lang="en-US" sz="1900" kern="1200"/>
        </a:p>
      </dsp:txBody>
      <dsp:txXfrm>
        <a:off x="52779" y="1146615"/>
        <a:ext cx="2434348" cy="1425138"/>
      </dsp:txXfrm>
    </dsp:sp>
    <dsp:sp modelId="{CCA99CF5-E511-4E7E-A9E8-EED8A1B5819E}">
      <dsp:nvSpPr>
        <dsp:cNvPr id="0" name=""/>
        <dsp:cNvSpPr/>
      </dsp:nvSpPr>
      <dsp:spPr>
        <a:xfrm>
          <a:off x="2753491" y="1546329"/>
          <a:ext cx="534881" cy="62571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2753491" y="1671471"/>
        <a:ext cx="374417" cy="375426"/>
      </dsp:txXfrm>
    </dsp:sp>
    <dsp:sp modelId="{22A38CAF-0B3B-4F60-B41C-E80B53DA4692}">
      <dsp:nvSpPr>
        <dsp:cNvPr id="0" name=""/>
        <dsp:cNvSpPr/>
      </dsp:nvSpPr>
      <dsp:spPr>
        <a:xfrm>
          <a:off x="3540675" y="1102277"/>
          <a:ext cx="2523024" cy="1513814"/>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a:t>Nottinghamshire Hate Crime Risk assessment 2016 (and subsequent amendments)</a:t>
          </a:r>
          <a:endParaRPr lang="en-US" sz="1900" kern="1200"/>
        </a:p>
      </dsp:txBody>
      <dsp:txXfrm>
        <a:off x="3585013" y="1146615"/>
        <a:ext cx="2434348" cy="1425138"/>
      </dsp:txXfrm>
    </dsp:sp>
    <dsp:sp modelId="{2D7734CA-BEC4-40CB-9538-A0CA94F25F67}">
      <dsp:nvSpPr>
        <dsp:cNvPr id="0" name=""/>
        <dsp:cNvSpPr/>
      </dsp:nvSpPr>
      <dsp:spPr>
        <a:xfrm>
          <a:off x="6285725" y="1546329"/>
          <a:ext cx="534881" cy="625710"/>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6285725" y="1671471"/>
        <a:ext cx="374417" cy="375426"/>
      </dsp:txXfrm>
    </dsp:sp>
    <dsp:sp modelId="{3878DE7F-C317-470F-9100-E1189DEDE87B}">
      <dsp:nvSpPr>
        <dsp:cNvPr id="0" name=""/>
        <dsp:cNvSpPr/>
      </dsp:nvSpPr>
      <dsp:spPr>
        <a:xfrm>
          <a:off x="7072909" y="1102277"/>
          <a:ext cx="2523024" cy="1513814"/>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Dyfed and Powys Risk Assessment 2021</a:t>
          </a:r>
          <a:endParaRPr lang="en-US" sz="1900" kern="1200" dirty="0"/>
        </a:p>
      </dsp:txBody>
      <dsp:txXfrm>
        <a:off x="7117247" y="1146615"/>
        <a:ext cx="2434348" cy="14251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A72092-BDF4-432B-8B4B-E5478DAD777C}">
      <dsp:nvSpPr>
        <dsp:cNvPr id="0" name=""/>
        <dsp:cNvSpPr/>
      </dsp:nvSpPr>
      <dsp:spPr>
        <a:xfrm>
          <a:off x="0" y="35335"/>
          <a:ext cx="9604375" cy="1158299"/>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GB" sz="3000" kern="1200"/>
            <a:t>Direct victim - Context of victimisation, impact, history, personal issues</a:t>
          </a:r>
          <a:endParaRPr lang="en-US" sz="3000" kern="1200"/>
        </a:p>
      </dsp:txBody>
      <dsp:txXfrm>
        <a:off x="56543" y="91878"/>
        <a:ext cx="9491289" cy="1045213"/>
      </dsp:txXfrm>
    </dsp:sp>
    <dsp:sp modelId="{ADFD2E1A-883D-41F6-B1DA-B9E774060AB1}">
      <dsp:nvSpPr>
        <dsp:cNvPr id="0" name=""/>
        <dsp:cNvSpPr/>
      </dsp:nvSpPr>
      <dsp:spPr>
        <a:xfrm>
          <a:off x="0" y="1280034"/>
          <a:ext cx="9604375" cy="1158299"/>
        </a:xfrm>
        <a:prstGeom prst="roundRect">
          <a:avLst/>
        </a:prstGeom>
        <a:solidFill>
          <a:schemeClr val="accent5">
            <a:hueOff val="1048988"/>
            <a:satOff val="24007"/>
            <a:lumOff val="-519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GB" sz="3000" kern="1200"/>
            <a:t>Local, national, international events</a:t>
          </a:r>
          <a:endParaRPr lang="en-US" sz="3000" kern="1200"/>
        </a:p>
      </dsp:txBody>
      <dsp:txXfrm>
        <a:off x="56543" y="1336577"/>
        <a:ext cx="9491289" cy="1045213"/>
      </dsp:txXfrm>
    </dsp:sp>
    <dsp:sp modelId="{32E35F6D-0DBE-4663-A534-25512C1F2BE2}">
      <dsp:nvSpPr>
        <dsp:cNvPr id="0" name=""/>
        <dsp:cNvSpPr/>
      </dsp:nvSpPr>
      <dsp:spPr>
        <a:xfrm>
          <a:off x="0" y="2524735"/>
          <a:ext cx="9604375" cy="1158299"/>
        </a:xfrm>
        <a:prstGeom prst="roundRect">
          <a:avLst/>
        </a:prstGeom>
        <a:solidFill>
          <a:schemeClr val="accent5">
            <a:hueOff val="2097976"/>
            <a:satOff val="48015"/>
            <a:lumOff val="-1039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GB" sz="3000" kern="1200"/>
            <a:t>Potential for escalation and accumulation </a:t>
          </a:r>
          <a:endParaRPr lang="en-US" sz="3000" kern="1200"/>
        </a:p>
      </dsp:txBody>
      <dsp:txXfrm>
        <a:off x="56543" y="2581278"/>
        <a:ext cx="9491289" cy="10452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ED1D35-9C50-4DDB-868C-6312D895F3AF}">
      <dsp:nvSpPr>
        <dsp:cNvPr id="0" name=""/>
        <dsp:cNvSpPr/>
      </dsp:nvSpPr>
      <dsp:spPr>
        <a:xfrm>
          <a:off x="0" y="265483"/>
          <a:ext cx="5826934" cy="1161316"/>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dirty="0">
              <a:solidFill>
                <a:schemeClr val="bg2">
                  <a:lumMod val="75000"/>
                </a:schemeClr>
              </a:solidFill>
            </a:rPr>
            <a:t>One of the most important lessons from the Stephen Lawrence case is the importance to recognize hate crime when it happens. </a:t>
          </a:r>
          <a:endParaRPr lang="en-US" sz="1400" kern="1200" dirty="0">
            <a:solidFill>
              <a:schemeClr val="bg2">
                <a:lumMod val="75000"/>
              </a:schemeClr>
            </a:solidFill>
          </a:endParaRPr>
        </a:p>
      </dsp:txBody>
      <dsp:txXfrm>
        <a:off x="56691" y="322174"/>
        <a:ext cx="5713552" cy="1047934"/>
      </dsp:txXfrm>
    </dsp:sp>
    <dsp:sp modelId="{A5CEA96E-40B8-4C2D-ABD0-B4C9AFD29CD4}">
      <dsp:nvSpPr>
        <dsp:cNvPr id="0" name=""/>
        <dsp:cNvSpPr/>
      </dsp:nvSpPr>
      <dsp:spPr>
        <a:xfrm>
          <a:off x="0" y="1467119"/>
          <a:ext cx="5826934" cy="1161316"/>
        </a:xfrm>
        <a:prstGeom prst="roundRect">
          <a:avLst/>
        </a:prstGeom>
        <a:solidFill>
          <a:schemeClr val="accent2">
            <a:hueOff val="210759"/>
            <a:satOff val="-18236"/>
            <a:lumOff val="326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dirty="0">
              <a:solidFill>
                <a:schemeClr val="bg1"/>
              </a:solidFill>
            </a:rPr>
            <a:t>Police officers often fail to grasp the underlying philosophy and seriousness around hate crime, meaning that an enhanced service is not provided in practice</a:t>
          </a:r>
          <a:r>
            <a:rPr lang="en-GB" sz="1400" kern="1200" dirty="0"/>
            <a:t>. </a:t>
          </a:r>
          <a:endParaRPr lang="en-US" sz="1400" kern="1200" dirty="0"/>
        </a:p>
      </dsp:txBody>
      <dsp:txXfrm>
        <a:off x="56691" y="1523810"/>
        <a:ext cx="5713552" cy="1047934"/>
      </dsp:txXfrm>
    </dsp:sp>
    <dsp:sp modelId="{652D00C4-B999-469D-B40F-31C6E1503449}">
      <dsp:nvSpPr>
        <dsp:cNvPr id="0" name=""/>
        <dsp:cNvSpPr/>
      </dsp:nvSpPr>
      <dsp:spPr>
        <a:xfrm>
          <a:off x="0" y="2668755"/>
          <a:ext cx="5826934" cy="1161316"/>
        </a:xfrm>
        <a:prstGeom prst="roundRect">
          <a:avLst/>
        </a:prstGeom>
        <a:solidFill>
          <a:schemeClr val="accent2">
            <a:hueOff val="421519"/>
            <a:satOff val="-36473"/>
            <a:lumOff val="653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dirty="0">
              <a:solidFill>
                <a:schemeClr val="bg2"/>
              </a:solidFill>
            </a:rPr>
            <a:t>We suggest that risk assessments, tools which are designed to assess a victim’s risk of potential future victimization, not only help the police to implement safeguarding, but can also provide a fuller understanding of the impact and harms of hate crime, so that responding police officers have  more holistic perspective. </a:t>
          </a:r>
          <a:endParaRPr lang="en-US" sz="1400" kern="1200" dirty="0">
            <a:solidFill>
              <a:schemeClr val="bg2"/>
            </a:solidFill>
          </a:endParaRPr>
        </a:p>
      </dsp:txBody>
      <dsp:txXfrm>
        <a:off x="56691" y="2725446"/>
        <a:ext cx="5713552" cy="1047934"/>
      </dsp:txXfrm>
    </dsp:sp>
    <dsp:sp modelId="{F8D893E9-BE30-4D2F-B22F-EFD62391693C}">
      <dsp:nvSpPr>
        <dsp:cNvPr id="0" name=""/>
        <dsp:cNvSpPr/>
      </dsp:nvSpPr>
      <dsp:spPr>
        <a:xfrm>
          <a:off x="0" y="3870392"/>
          <a:ext cx="5826934" cy="1161316"/>
        </a:xfrm>
        <a:prstGeom prst="roundRect">
          <a:avLst/>
        </a:prstGeom>
        <a:solidFill>
          <a:schemeClr val="accent2">
            <a:hueOff val="632278"/>
            <a:satOff val="-54709"/>
            <a:lumOff val="980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dirty="0">
              <a:solidFill>
                <a:schemeClr val="bg1"/>
              </a:solidFill>
            </a:rPr>
            <a:t>Globally, the development of risk assessment for hate crime victims is still in its infancy. </a:t>
          </a:r>
          <a:endParaRPr lang="en-US" sz="1400" kern="1200" dirty="0">
            <a:solidFill>
              <a:schemeClr val="bg1"/>
            </a:solidFill>
          </a:endParaRPr>
        </a:p>
      </dsp:txBody>
      <dsp:txXfrm>
        <a:off x="56691" y="3927083"/>
        <a:ext cx="5713552" cy="1047934"/>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n-GB"/>
              <a:t>Click to edit Master title style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9549D6DC-E1CB-4874-BF52-C3407230D20E}" type="datetime1">
              <a:rPr lang="en-US" smtClean="0"/>
              <a:t>6/10/25</a:t>
            </a:fld>
            <a:endParaRPr lang="en-US"/>
          </a:p>
        </p:txBody>
      </p:sp>
      <p:sp>
        <p:nvSpPr>
          <p:cNvPr id="5" name="Footer Placeholder 4"/>
          <p:cNvSpPr>
            <a:spLocks noGrp="1"/>
          </p:cNvSpPr>
          <p:nvPr>
            <p:ph type="ftr" sz="quarter" idx="11"/>
          </p:nvPr>
        </p:nvSpPr>
        <p:spPr>
          <a:xfrm>
            <a:off x="1451579" y="329307"/>
            <a:ext cx="5626774" cy="309201"/>
          </a:xfrm>
        </p:spPr>
        <p:txBody>
          <a:bodyPr/>
          <a:lstStyle/>
          <a:p>
            <a:endParaRPr lang="en-US"/>
          </a:p>
        </p:txBody>
      </p:sp>
      <p:sp>
        <p:nvSpPr>
          <p:cNvPr id="6" name="Slide Number Placeholder 5"/>
          <p:cNvSpPr>
            <a:spLocks noGrp="1"/>
          </p:cNvSpPr>
          <p:nvPr>
            <p:ph type="sldNum" sz="quarter" idx="12"/>
          </p:nvPr>
        </p:nvSpPr>
        <p:spPr>
          <a:xfrm>
            <a:off x="476834" y="798973"/>
            <a:ext cx="811019" cy="503578"/>
          </a:xfrm>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17814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7701D81-C4B9-4A87-89A7-22E29E6C9200}" type="datetime1">
              <a:rPr lang="en-US" smtClean="0"/>
              <a:t>6/10/25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4180462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E307718-69F7-427E-95A3-C1246AF46913}" type="datetime1">
              <a:rPr lang="en-US" smtClean="0"/>
              <a:t>6/10/25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298737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913E51-B7F7-4C24-B8E3-5471755DC0E0}" type="datetime1">
              <a:rPr lang="en-US" smtClean="0"/>
              <a:t>6/10/25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931306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n-GB"/>
              <a:t>Click to edit Master title style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A91A59F-D956-4598-A3C1-AE72A5387751}" type="datetime1">
              <a:rPr lang="en-US" smtClean="0"/>
              <a:t>6/10/25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3BAE12-D270-459D-897B-6833652BB167}" type="slidenum">
              <a:rPr lang="en-US" smtClean="0"/>
              <a:t>‹#›</a:t>
            </a:fld>
            <a:endParaRPr lang="en-US" dirty="0"/>
          </a:p>
        </p:txBody>
      </p:sp>
    </p:spTree>
    <p:extLst>
      <p:ext uri="{BB962C8B-B14F-4D97-AF65-F5344CB8AC3E}">
        <p14:creationId xmlns:p14="http://schemas.microsoft.com/office/powerpoint/2010/main" val="2816568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n-GB"/>
              <a:t>Click to edit Master title style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70BBD69-7BD3-4731-8064-242619E92CBE}" type="datetime1">
              <a:rPr lang="en-US" smtClean="0"/>
              <a:t>6/10/25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728249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n-GB"/>
              <a:t>Click to edit Master title style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447191" y="2824269"/>
            <a:ext cx="4488794" cy="26444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256025" y="2821491"/>
            <a:ext cx="4488794" cy="263737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8BD77D9-239F-488B-9358-023C46BC7084}" type="datetime1">
              <a:rPr lang="en-US" smtClean="0"/>
              <a:t>6/10/25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205028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EE61C24-7140-4FDE-92F3-654C6E2D3C1C}" type="datetime1">
              <a:rPr lang="en-US" smtClean="0"/>
              <a:t>6/10/25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736390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D6ACF-ECB9-4B5F-A429-08B8AC75E8EF}" type="datetime1">
              <a:rPr lang="en-US" smtClean="0"/>
              <a:t>6/10/25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739697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n-GB"/>
              <a:t>Click to edit Master title style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88B429B-EE2A-486A-BDB9-0C848B4FAFDD}" type="datetime1">
              <a:rPr lang="en-US" smtClean="0"/>
              <a:t>6/10/25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237724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n-GB"/>
              <a:t>Click icon to add picture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DA5FE4A-CB8D-40AB-BFFC-AAF37EA071CB}" type="datetime1">
              <a:rPr lang="en-US" smtClean="0"/>
              <a:t>6/10/25</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4206252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0517C94-3B1E-4991-BED3-41F8B0158A00}" type="datetime1">
              <a:rPr lang="en-US" smtClean="0"/>
              <a:t>6/10/25</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73BAE12-D270-459D-897B-6833652BB167}" type="slidenum">
              <a:rPr lang="en-US" smtClean="0"/>
              <a:pPr/>
              <a:t>‹#›</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3676532"/>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hf sldNum="0" hdr="0" ftr="0" dt="0"/>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ollege.police.uk/app/major-investigation-and-public-protection/hate-crim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72BF4-47B2-D73D-45DA-B23E315B34EA}"/>
              </a:ext>
            </a:extLst>
          </p:cNvPr>
          <p:cNvSpPr>
            <a:spLocks noGrp="1"/>
          </p:cNvSpPr>
          <p:nvPr>
            <p:ph type="title"/>
          </p:nvPr>
        </p:nvSpPr>
        <p:spPr>
          <a:xfrm>
            <a:off x="1451580" y="804520"/>
            <a:ext cx="4176815" cy="1049235"/>
          </a:xfrm>
        </p:spPr>
        <p:txBody>
          <a:bodyPr>
            <a:normAutofit/>
          </a:bodyPr>
          <a:lstStyle/>
          <a:p>
            <a:r>
              <a:rPr lang="en-GB" dirty="0"/>
              <a:t>Hate Crime Risk Assessment</a:t>
            </a:r>
          </a:p>
        </p:txBody>
      </p:sp>
      <p:sp>
        <p:nvSpPr>
          <p:cNvPr id="3" name="Content Placeholder 2">
            <a:extLst>
              <a:ext uri="{FF2B5EF4-FFF2-40B4-BE49-F238E27FC236}">
                <a16:creationId xmlns:a16="http://schemas.microsoft.com/office/drawing/2014/main" id="{748FE9E9-2928-6215-D04F-CA588E1EEA19}"/>
              </a:ext>
            </a:extLst>
          </p:cNvPr>
          <p:cNvSpPr>
            <a:spLocks noGrp="1"/>
          </p:cNvSpPr>
          <p:nvPr>
            <p:ph idx="1"/>
          </p:nvPr>
        </p:nvSpPr>
        <p:spPr>
          <a:xfrm>
            <a:off x="1451581" y="2015732"/>
            <a:ext cx="4172515" cy="3450613"/>
          </a:xfrm>
        </p:spPr>
        <p:txBody>
          <a:bodyPr>
            <a:normAutofit/>
          </a:bodyPr>
          <a:lstStyle/>
          <a:p>
            <a:r>
              <a:rPr lang="en-GB"/>
              <a:t>Improving police service to hate crime victims, safeguarding and reducing risk of repeat victimisation</a:t>
            </a:r>
          </a:p>
        </p:txBody>
      </p:sp>
      <p:pic>
        <p:nvPicPr>
          <p:cNvPr id="5" name="Picture 4" descr="A group of police cars&#10;&#10;AI-generated content may be incorrect.">
            <a:extLst>
              <a:ext uri="{FF2B5EF4-FFF2-40B4-BE49-F238E27FC236}">
                <a16:creationId xmlns:a16="http://schemas.microsoft.com/office/drawing/2014/main" id="{E33167E7-CAEE-35E7-C0AD-71C5496D75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4411" y="1831848"/>
            <a:ext cx="4960442" cy="2608232"/>
          </a:xfrm>
          <a:prstGeom prst="rect">
            <a:avLst/>
          </a:prstGeom>
        </p:spPr>
      </p:pic>
    </p:spTree>
    <p:extLst>
      <p:ext uri="{BB962C8B-B14F-4D97-AF65-F5344CB8AC3E}">
        <p14:creationId xmlns:p14="http://schemas.microsoft.com/office/powerpoint/2010/main" val="3347489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E8E35-77BA-2762-D281-F76AEF8F6D58}"/>
              </a:ext>
            </a:extLst>
          </p:cNvPr>
          <p:cNvSpPr>
            <a:spLocks noGrp="1"/>
          </p:cNvSpPr>
          <p:nvPr>
            <p:ph type="title"/>
          </p:nvPr>
        </p:nvSpPr>
        <p:spPr>
          <a:xfrm>
            <a:off x="838201" y="581336"/>
            <a:ext cx="4076910" cy="5695389"/>
          </a:xfrm>
        </p:spPr>
        <p:txBody>
          <a:bodyPr anchor="ctr">
            <a:normAutofit/>
          </a:bodyPr>
          <a:lstStyle/>
          <a:p>
            <a:r>
              <a:rPr lang="en-GB" sz="5200" dirty="0"/>
              <a:t>Benefits</a:t>
            </a:r>
          </a:p>
        </p:txBody>
      </p:sp>
      <p:graphicFrame>
        <p:nvGraphicFramePr>
          <p:cNvPr id="5" name="Content Placeholder 2">
            <a:extLst>
              <a:ext uri="{FF2B5EF4-FFF2-40B4-BE49-F238E27FC236}">
                <a16:creationId xmlns:a16="http://schemas.microsoft.com/office/drawing/2014/main" id="{BBC659ED-F9A2-0894-7E2E-AD195D281846}"/>
              </a:ext>
            </a:extLst>
          </p:cNvPr>
          <p:cNvGraphicFramePr>
            <a:graphicFrameLocks noGrp="1"/>
          </p:cNvGraphicFramePr>
          <p:nvPr>
            <p:ph idx="1"/>
            <p:extLst>
              <p:ext uri="{D42A27DB-BD31-4B8C-83A1-F6EECF244321}">
                <p14:modId xmlns:p14="http://schemas.microsoft.com/office/powerpoint/2010/main" val="3453243858"/>
              </p:ext>
            </p:extLst>
          </p:nvPr>
        </p:nvGraphicFramePr>
        <p:xfrm>
          <a:off x="5461176" y="788282"/>
          <a:ext cx="5826934" cy="5297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3637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7B397-B33F-020F-3090-B99A51C79907}"/>
              </a:ext>
            </a:extLst>
          </p:cNvPr>
          <p:cNvSpPr>
            <a:spLocks noGrp="1"/>
          </p:cNvSpPr>
          <p:nvPr>
            <p:ph type="title"/>
          </p:nvPr>
        </p:nvSpPr>
        <p:spPr/>
        <p:txBody>
          <a:bodyPr>
            <a:normAutofit/>
          </a:bodyPr>
          <a:lstStyle/>
          <a:p>
            <a:r>
              <a:rPr lang="en-GB" dirty="0"/>
              <a:t>HMICFRS 2018 Nottinghamshire Police Hate Crime RA</a:t>
            </a:r>
          </a:p>
        </p:txBody>
      </p:sp>
      <p:sp>
        <p:nvSpPr>
          <p:cNvPr id="3" name="Content Placeholder 2">
            <a:extLst>
              <a:ext uri="{FF2B5EF4-FFF2-40B4-BE49-F238E27FC236}">
                <a16:creationId xmlns:a16="http://schemas.microsoft.com/office/drawing/2014/main" id="{D79635F3-4942-B3E9-FF37-11E9D81F2A4B}"/>
              </a:ext>
            </a:extLst>
          </p:cNvPr>
          <p:cNvSpPr>
            <a:spLocks noGrp="1"/>
          </p:cNvSpPr>
          <p:nvPr>
            <p:ph idx="1"/>
          </p:nvPr>
        </p:nvSpPr>
        <p:spPr>
          <a:xfrm>
            <a:off x="1449207" y="1853754"/>
            <a:ext cx="9293588" cy="3612591"/>
          </a:xfrm>
        </p:spPr>
        <p:txBody>
          <a:bodyPr>
            <a:normAutofit fontScale="25000" lnSpcReduction="20000"/>
          </a:bodyPr>
          <a:lstStyle/>
          <a:p>
            <a:pPr>
              <a:lnSpc>
                <a:spcPct val="115000"/>
              </a:lnSpc>
              <a:spcAft>
                <a:spcPts val="1000"/>
              </a:spcAft>
            </a:pPr>
            <a:r>
              <a:rPr lang="en-GB" sz="4800" dirty="0">
                <a:effectLst/>
                <a:latin typeface="Calibri" panose="020F0502020204030204" pitchFamily="34" charset="0"/>
                <a:ea typeface="PMingLiU" panose="02020500000000000000" pitchFamily="18" charset="-120"/>
                <a:cs typeface="Calibri" panose="020F0502020204030204" pitchFamily="34" charset="0"/>
              </a:rPr>
              <a:t>In 2018 the HMICFRS Inspection Report highly commended the Nottinghamshire Police hate crime risk assessment implemented in 2016 as a comprehensive example of secondary risk assessment,</a:t>
            </a:r>
          </a:p>
          <a:p>
            <a:pPr>
              <a:lnSpc>
                <a:spcPct val="115000"/>
              </a:lnSpc>
              <a:spcAft>
                <a:spcPts val="1000"/>
              </a:spcAft>
            </a:pPr>
            <a:r>
              <a:rPr lang="en-GB" sz="4800" dirty="0">
                <a:effectLst/>
                <a:latin typeface="Calibri" panose="020F0502020204030204" pitchFamily="34" charset="0"/>
                <a:ea typeface="PMingLiU" panose="02020500000000000000" pitchFamily="18" charset="-120"/>
                <a:cs typeface="Calibri" panose="020F0502020204030204" pitchFamily="34" charset="0"/>
              </a:rPr>
              <a:t>T</a:t>
            </a:r>
            <a:r>
              <a:rPr lang="en-CA" sz="4800" dirty="0">
                <a:effectLst/>
                <a:latin typeface="Calibri" panose="020F0502020204030204" pitchFamily="34" charset="0"/>
                <a:ea typeface="PMingLiU" panose="02020500000000000000" pitchFamily="18" charset="-120"/>
                <a:cs typeface="Calibri" panose="020F0502020204030204" pitchFamily="34" charset="0"/>
              </a:rPr>
              <a:t>he</a:t>
            </a:r>
            <a:r>
              <a:rPr lang="en-GB" sz="4800" dirty="0">
                <a:effectLst/>
                <a:latin typeface="Calibri" panose="020F0502020204030204" pitchFamily="34" charset="0"/>
                <a:ea typeface="PMingLiU" panose="02020500000000000000" pitchFamily="18" charset="-120"/>
                <a:cs typeface="Calibri" panose="020F0502020204030204" pitchFamily="34" charset="0"/>
              </a:rPr>
              <a:t> Nottinghamshire hate crime risk assessment asked 27 questions of victims divided into four sections which are based on: information about the incident reported;  information about the perpetrator;  questions about previous victimisation and information about impact.   At the end of the RA the completing staff member answered four diagnostic questions about current harm, risk of harm through repeat victimisation, community cohesion (designed to tap into local, national or international aggravating factors) and confidence in Nottinghamshire Police.  </a:t>
            </a:r>
            <a:r>
              <a:rPr lang="en-CA" sz="4800" dirty="0">
                <a:effectLst/>
                <a:latin typeface="Calibri" panose="020F0502020204030204" pitchFamily="34" charset="0"/>
                <a:ea typeface="Calibri" panose="020F0502020204030204" pitchFamily="34" charset="0"/>
                <a:cs typeface="Calibri" panose="020F0502020204030204" pitchFamily="34" charset="0"/>
              </a:rPr>
              <a:t>Once the officer had completed the compulsory questions on the risk assessment with the victim, the officer then used their professional judgment to provide an overall level of risk of standard, medium or high. </a:t>
            </a:r>
          </a:p>
          <a:p>
            <a:pPr>
              <a:lnSpc>
                <a:spcPct val="115000"/>
              </a:lnSpc>
              <a:spcAft>
                <a:spcPts val="1000"/>
              </a:spcAft>
            </a:pPr>
            <a:r>
              <a:rPr lang="en-CA" sz="4800" dirty="0">
                <a:effectLst/>
                <a:latin typeface="Calibri" panose="020F0502020204030204" pitchFamily="34" charset="0"/>
                <a:ea typeface="Calibri" panose="020F0502020204030204" pitchFamily="34" charset="0"/>
                <a:cs typeface="Calibri" panose="020F0502020204030204" pitchFamily="34" charset="0"/>
              </a:rPr>
              <a:t>The risk assessment </a:t>
            </a:r>
            <a:r>
              <a:rPr lang="en-CA" sz="4800" dirty="0">
                <a:latin typeface="Calibri" panose="020F0502020204030204" pitchFamily="34" charset="0"/>
                <a:ea typeface="Calibri" panose="020F0502020204030204" pitchFamily="34" charset="0"/>
                <a:cs typeface="Calibri" panose="020F0502020204030204" pitchFamily="34" charset="0"/>
              </a:rPr>
              <a:t>was </a:t>
            </a:r>
            <a:r>
              <a:rPr lang="en-CA" sz="4800" dirty="0">
                <a:effectLst/>
                <a:latin typeface="Calibri" panose="020F0502020204030204" pitchFamily="34" charset="0"/>
                <a:ea typeface="Calibri" panose="020F0502020204030204" pitchFamily="34" charset="0"/>
                <a:cs typeface="Calibri" panose="020F0502020204030204" pitchFamily="34" charset="0"/>
              </a:rPr>
              <a:t>subsequently reviewed by a supervisor and a final assessment of overall risk </a:t>
            </a:r>
            <a:r>
              <a:rPr lang="en-CA" sz="4800" dirty="0">
                <a:latin typeface="Calibri" panose="020F0502020204030204" pitchFamily="34" charset="0"/>
                <a:ea typeface="Calibri" panose="020F0502020204030204" pitchFamily="34" charset="0"/>
                <a:cs typeface="Calibri" panose="020F0502020204030204" pitchFamily="34" charset="0"/>
              </a:rPr>
              <a:t>was </a:t>
            </a:r>
            <a:r>
              <a:rPr lang="en-CA" sz="4800" dirty="0">
                <a:effectLst/>
                <a:latin typeface="Calibri" panose="020F0502020204030204" pitchFamily="34" charset="0"/>
                <a:ea typeface="Calibri" panose="020F0502020204030204" pitchFamily="34" charset="0"/>
                <a:cs typeface="Calibri" panose="020F0502020204030204" pitchFamily="34" charset="0"/>
              </a:rPr>
              <a:t>endorsed; this rating defined further levels of safeguarding activity in the case beyond investigation – providing a clear of example of how risk assessment must be matched by risk management working with partner agencies.  </a:t>
            </a:r>
          </a:p>
          <a:p>
            <a:pPr algn="just" fontAlgn="base">
              <a:buNone/>
            </a:pPr>
            <a:r>
              <a:rPr lang="en-CA" sz="4800" dirty="0">
                <a:latin typeface="Calibri" panose="020F0502020204030204" pitchFamily="34" charset="0"/>
                <a:ea typeface="Calibri" panose="020F0502020204030204" pitchFamily="34" charset="0"/>
                <a:cs typeface="Calibri" panose="020F0502020204030204" pitchFamily="34" charset="0"/>
              </a:rPr>
              <a:t>	This risk assessment informed the development of an RA with Dyfed and Powys Police and an evaluation using a survey and focus groups with officers in the following roles: </a:t>
            </a:r>
            <a:r>
              <a:rPr lang="en-GB" sz="4800" dirty="0">
                <a:effectLst/>
                <a:latin typeface="Arial" panose="020B0604020202020204" pitchFamily="34" charset="0"/>
                <a:ea typeface="Times New Roman" panose="02020603050405020304" pitchFamily="18" charset="0"/>
                <a:cs typeface="Arial" panose="020B0604020202020204" pitchFamily="34" charset="0"/>
              </a:rPr>
              <a:t>The policing respondents were involved in a variety of different roles </a:t>
            </a:r>
          </a:p>
          <a:p>
            <a:pPr>
              <a:lnSpc>
                <a:spcPct val="115000"/>
              </a:lnSpc>
              <a:spcAft>
                <a:spcPts val="1000"/>
              </a:spcAft>
            </a:pPr>
            <a:endParaRPr lang="en-CA" sz="48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endParaRPr lang="en-GB"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54150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C25AA-E434-BB2E-B2D5-577E422E6834}"/>
              </a:ext>
            </a:extLst>
          </p:cNvPr>
          <p:cNvSpPr>
            <a:spLocks noGrp="1"/>
          </p:cNvSpPr>
          <p:nvPr>
            <p:ph type="title"/>
          </p:nvPr>
        </p:nvSpPr>
        <p:spPr/>
        <p:txBody>
          <a:bodyPr/>
          <a:lstStyle/>
          <a:p>
            <a:r>
              <a:rPr lang="en-GB" dirty="0"/>
              <a:t>Survey benefits</a:t>
            </a:r>
          </a:p>
        </p:txBody>
      </p:sp>
      <p:sp>
        <p:nvSpPr>
          <p:cNvPr id="3" name="Content Placeholder 2">
            <a:extLst>
              <a:ext uri="{FF2B5EF4-FFF2-40B4-BE49-F238E27FC236}">
                <a16:creationId xmlns:a16="http://schemas.microsoft.com/office/drawing/2014/main" id="{1CA341B0-262C-B8D8-4F0C-221A743AEC5B}"/>
              </a:ext>
            </a:extLst>
          </p:cNvPr>
          <p:cNvSpPr>
            <a:spLocks noGrp="1"/>
          </p:cNvSpPr>
          <p:nvPr>
            <p:ph idx="1"/>
          </p:nvPr>
        </p:nvSpPr>
        <p:spPr/>
        <p:txBody>
          <a:bodyPr/>
          <a:lstStyle/>
          <a:p>
            <a:pPr marL="0" indent="0">
              <a:buNone/>
            </a:pPr>
            <a:r>
              <a:rPr lang="en-GB" sz="1800" i="1" dirty="0">
                <a:effectLst/>
                <a:latin typeface="Times New Roman" panose="02020603050405020304" pitchFamily="18" charset="0"/>
                <a:ea typeface="Times New Roman" panose="02020603050405020304" pitchFamily="18" charset="0"/>
              </a:rPr>
              <a:t>It can focus minds and the ensure the correct level of response, if they follow the risk assessment. </a:t>
            </a:r>
          </a:p>
          <a:p>
            <a:pPr marL="0" indent="0">
              <a:buNone/>
            </a:pPr>
            <a:r>
              <a:rPr lang="en-GB" sz="1800" i="1" dirty="0">
                <a:effectLst/>
                <a:latin typeface="Times New Roman" panose="02020603050405020304" pitchFamily="18" charset="0"/>
                <a:ea typeface="Times New Roman" panose="02020603050405020304" pitchFamily="18" charset="0"/>
              </a:rPr>
              <a:t>Provides evidence on the crime as to the grading of the HC</a:t>
            </a:r>
            <a:r>
              <a:rPr lang="en-GB" sz="1800" i="1" dirty="0">
                <a:solidFill>
                  <a:srgbClr val="404040"/>
                </a:solidFill>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 </a:t>
            </a:r>
            <a:r>
              <a:rPr lang="en-GB" sz="1800" kern="0" dirty="0">
                <a:solidFill>
                  <a:srgbClr val="0B0C0C"/>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GB" sz="1800" i="1" dirty="0">
                <a:solidFill>
                  <a:schemeClr val="tx1">
                    <a:lumMod val="95000"/>
                  </a:schemeClr>
                </a:solidFill>
                <a:latin typeface="Times New Roman" panose="02020603050405020304" pitchFamily="18" charset="0"/>
                <a:ea typeface="Times New Roman" panose="02020603050405020304" pitchFamily="18" charset="0"/>
              </a:rPr>
              <a:t>U</a:t>
            </a:r>
            <a:r>
              <a:rPr lang="en-GB" sz="1800" i="1" dirty="0">
                <a:effectLst/>
                <a:latin typeface="Times New Roman" panose="02020603050405020304" pitchFamily="18" charset="0"/>
                <a:ea typeface="Times New Roman" panose="02020603050405020304" pitchFamily="18" charset="0"/>
              </a:rPr>
              <a:t>seful to have a scoring system as a benchmark indicator of the level of risk. </a:t>
            </a:r>
          </a:p>
          <a:p>
            <a:pPr marL="0" indent="0">
              <a:buNone/>
            </a:pPr>
            <a:r>
              <a:rPr lang="en-GB" sz="1800" i="1" dirty="0">
                <a:effectLst/>
                <a:latin typeface="Times New Roman" panose="02020603050405020304" pitchFamily="18" charset="0"/>
                <a:ea typeface="Times New Roman" panose="02020603050405020304" pitchFamily="18" charset="0"/>
              </a:rPr>
              <a:t>Gives a better breakdown of risks for the supervisor to review.</a:t>
            </a:r>
            <a:r>
              <a:rPr lang="en-GB" sz="1800" i="1" dirty="0">
                <a:solidFill>
                  <a:srgbClr val="404040"/>
                </a:solidFill>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 </a:t>
            </a:r>
            <a:r>
              <a:rPr lang="en-GB" sz="1800" i="1" dirty="0">
                <a:solidFill>
                  <a:srgbClr val="404040"/>
                </a:solidFill>
                <a:effectLst/>
                <a:latin typeface="Times New Roman" panose="02020603050405020304" pitchFamily="18" charset="0"/>
                <a:ea typeface="Times New Roman" panose="02020603050405020304" pitchFamily="18" charset="0"/>
              </a:rPr>
              <a:t>Prevent further victims, reduce risk, </a:t>
            </a:r>
            <a:endParaRPr lang="en-GB" sz="1800" i="1" dirty="0">
              <a:solidFill>
                <a:srgbClr val="404040"/>
              </a:solidFill>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3283773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D983F-601A-4AB8-B349-8A225DE8AEE7}"/>
              </a:ext>
            </a:extLst>
          </p:cNvPr>
          <p:cNvSpPr>
            <a:spLocks noGrp="1"/>
          </p:cNvSpPr>
          <p:nvPr>
            <p:ph type="title"/>
          </p:nvPr>
        </p:nvSpPr>
        <p:spPr/>
        <p:txBody>
          <a:bodyPr/>
          <a:lstStyle/>
          <a:p>
            <a:r>
              <a:rPr lang="en-GB" dirty="0"/>
              <a:t>SURVEY: Additional support</a:t>
            </a:r>
          </a:p>
        </p:txBody>
      </p:sp>
      <p:sp>
        <p:nvSpPr>
          <p:cNvPr id="3" name="Content Placeholder 2">
            <a:extLst>
              <a:ext uri="{FF2B5EF4-FFF2-40B4-BE49-F238E27FC236}">
                <a16:creationId xmlns:a16="http://schemas.microsoft.com/office/drawing/2014/main" id="{AE64D98E-5851-D4F7-F9C5-25393FF51166}"/>
              </a:ext>
            </a:extLst>
          </p:cNvPr>
          <p:cNvSpPr>
            <a:spLocks noGrp="1"/>
          </p:cNvSpPr>
          <p:nvPr>
            <p:ph idx="1"/>
          </p:nvPr>
        </p:nvSpPr>
        <p:spPr/>
        <p:txBody>
          <a:bodyPr/>
          <a:lstStyle/>
          <a:p>
            <a:pPr marL="0" indent="0">
              <a:buNone/>
            </a:pPr>
            <a:r>
              <a:rPr lang="en-GB" sz="1800" i="1" dirty="0">
                <a:latin typeface="Times New Roman" panose="02020603050405020304" pitchFamily="18" charset="0"/>
                <a:ea typeface="Times New Roman" panose="02020603050405020304" pitchFamily="18" charset="0"/>
              </a:rPr>
              <a:t>A</a:t>
            </a:r>
            <a:r>
              <a:rPr lang="en-GB" sz="1800" i="1" dirty="0">
                <a:solidFill>
                  <a:srgbClr val="404040"/>
                </a:solidFill>
                <a:latin typeface="Times New Roman" panose="02020603050405020304" pitchFamily="18" charset="0"/>
                <a:ea typeface="Times New Roman" panose="02020603050405020304" pitchFamily="18" charset="0"/>
              </a:rPr>
              <a:t> </a:t>
            </a:r>
            <a:r>
              <a:rPr lang="en-GB" sz="1800" i="1" dirty="0">
                <a:effectLst/>
                <a:latin typeface="Times New Roman" panose="02020603050405020304" pitchFamily="18" charset="0"/>
                <a:ea typeface="Times New Roman" panose="02020603050405020304" pitchFamily="18" charset="0"/>
              </a:rPr>
              <a:t>more sympathetic supportive touch towards the victim</a:t>
            </a:r>
            <a:r>
              <a:rPr lang="en-GB" sz="1800" dirty="0">
                <a:effectLst/>
                <a:latin typeface="Times New Roman" panose="02020603050405020304" pitchFamily="18" charset="0"/>
                <a:ea typeface="Times New Roman" panose="02020603050405020304" pitchFamily="18" charset="0"/>
              </a:rPr>
              <a:t> </a:t>
            </a:r>
            <a:r>
              <a:rPr lang="en-GB" sz="1800" i="1" dirty="0">
                <a:solidFill>
                  <a:srgbClr val="404040"/>
                </a:solidFill>
                <a:effectLst/>
                <a:latin typeface="Times New Roman" panose="02020603050405020304" pitchFamily="18" charset="0"/>
                <a:ea typeface="Times New Roman" panose="02020603050405020304" pitchFamily="18" charset="0"/>
              </a:rPr>
              <a:t>“</a:t>
            </a:r>
          </a:p>
          <a:p>
            <a:pPr marL="0" indent="0">
              <a:buNone/>
            </a:pPr>
            <a:r>
              <a:rPr lang="en-GB" sz="1800" i="1" dirty="0">
                <a:effectLst/>
                <a:latin typeface="Times New Roman" panose="02020603050405020304" pitchFamily="18" charset="0"/>
                <a:ea typeface="Times New Roman" panose="02020603050405020304" pitchFamily="18" charset="0"/>
              </a:rPr>
              <a:t>Additional support in terms of signposting and an understanding from staff of how these types of crime have an impact on victims</a:t>
            </a:r>
            <a:endParaRPr lang="en-GB" sz="1800" dirty="0">
              <a:effectLst/>
              <a:latin typeface="Times New Roman" panose="02020603050405020304" pitchFamily="18" charset="0"/>
              <a:ea typeface="Times New Roman" panose="02020603050405020304" pitchFamily="18" charset="0"/>
            </a:endParaRPr>
          </a:p>
          <a:p>
            <a:pPr marL="0" indent="0">
              <a:buNone/>
            </a:pPr>
            <a:r>
              <a:rPr lang="en-GB" sz="1800" i="1" dirty="0">
                <a:effectLst/>
                <a:latin typeface="Times New Roman" panose="02020603050405020304" pitchFamily="18" charset="0"/>
                <a:ea typeface="Times New Roman" panose="02020603050405020304" pitchFamily="18" charset="0"/>
              </a:rPr>
              <a:t>The victim may feel particularly vulnerable as a result so may require extra support. The person may also be a repeat victim therefore needing further support and preventative measures to be put in place</a:t>
            </a:r>
            <a:endParaRPr lang="en-GB" dirty="0"/>
          </a:p>
        </p:txBody>
      </p:sp>
    </p:spTree>
    <p:extLst>
      <p:ext uri="{BB962C8B-B14F-4D97-AF65-F5344CB8AC3E}">
        <p14:creationId xmlns:p14="http://schemas.microsoft.com/office/powerpoint/2010/main" val="117629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A0DCE-CFC6-761B-16D3-95E5FE880956}"/>
              </a:ext>
            </a:extLst>
          </p:cNvPr>
          <p:cNvSpPr>
            <a:spLocks noGrp="1"/>
          </p:cNvSpPr>
          <p:nvPr>
            <p:ph type="title"/>
          </p:nvPr>
        </p:nvSpPr>
        <p:spPr/>
        <p:txBody>
          <a:bodyPr/>
          <a:lstStyle/>
          <a:p>
            <a:r>
              <a:rPr lang="en-GB" dirty="0"/>
              <a:t>SURVEY: Victim satisfaction</a:t>
            </a:r>
          </a:p>
        </p:txBody>
      </p:sp>
      <p:sp>
        <p:nvSpPr>
          <p:cNvPr id="3" name="Content Placeholder 2">
            <a:extLst>
              <a:ext uri="{FF2B5EF4-FFF2-40B4-BE49-F238E27FC236}">
                <a16:creationId xmlns:a16="http://schemas.microsoft.com/office/drawing/2014/main" id="{1E3CA705-74D2-8D83-BDE9-6B5B8221A620}"/>
              </a:ext>
            </a:extLst>
          </p:cNvPr>
          <p:cNvSpPr>
            <a:spLocks noGrp="1"/>
          </p:cNvSpPr>
          <p:nvPr>
            <p:ph idx="1"/>
          </p:nvPr>
        </p:nvSpPr>
        <p:spPr/>
        <p:txBody>
          <a:bodyPr/>
          <a:lstStyle/>
          <a:p>
            <a:pPr marL="0" indent="0">
              <a:buNone/>
            </a:pPr>
            <a:endParaRPr lang="en-GB" sz="1800" i="1" dirty="0">
              <a:effectLst/>
              <a:latin typeface="Times New Roman" panose="02020603050405020304" pitchFamily="18" charset="0"/>
              <a:ea typeface="Times New Roman" panose="02020603050405020304" pitchFamily="18" charset="0"/>
            </a:endParaRPr>
          </a:p>
          <a:p>
            <a:pPr marL="0" indent="0">
              <a:buNone/>
            </a:pPr>
            <a:r>
              <a:rPr lang="en-GB" sz="1800" i="1" dirty="0">
                <a:effectLst/>
                <a:latin typeface="Times New Roman" panose="02020603050405020304" pitchFamily="18" charset="0"/>
                <a:ea typeface="Times New Roman" panose="02020603050405020304" pitchFamily="18" charset="0"/>
              </a:rPr>
              <a:t>Needs a more sensitive approach to gain customer satisfaction. Cannot send a bull into a </a:t>
            </a:r>
            <a:r>
              <a:rPr lang="en-GB" sz="1800" i="1" dirty="0" err="1">
                <a:effectLst/>
                <a:latin typeface="Times New Roman" panose="02020603050405020304" pitchFamily="18" charset="0"/>
                <a:ea typeface="Times New Roman" panose="02020603050405020304" pitchFamily="18" charset="0"/>
              </a:rPr>
              <a:t>china</a:t>
            </a:r>
            <a:r>
              <a:rPr lang="en-GB" sz="1800" i="1" dirty="0">
                <a:effectLst/>
                <a:latin typeface="Times New Roman" panose="02020603050405020304" pitchFamily="18" charset="0"/>
                <a:ea typeface="Times New Roman" panose="02020603050405020304" pitchFamily="18" charset="0"/>
              </a:rPr>
              <a:t> shop</a:t>
            </a:r>
          </a:p>
          <a:p>
            <a:pPr marL="0" indent="0">
              <a:buNone/>
            </a:pPr>
            <a:endParaRPr lang="en-GB" sz="1800" dirty="0">
              <a:effectLst/>
              <a:latin typeface="Times New Roman" panose="02020603050405020304" pitchFamily="18" charset="0"/>
              <a:ea typeface="Times New Roman" panose="02020603050405020304" pitchFamily="18" charset="0"/>
            </a:endParaRPr>
          </a:p>
          <a:p>
            <a:pPr marL="0" indent="0">
              <a:buNone/>
            </a:pPr>
            <a:r>
              <a:rPr lang="en-GB" sz="1800" i="1" dirty="0">
                <a:effectLst/>
                <a:latin typeface="Times New Roman" panose="02020603050405020304" pitchFamily="18" charset="0"/>
                <a:ea typeface="Times New Roman" panose="02020603050405020304" pitchFamily="18" charset="0"/>
              </a:rPr>
              <a:t>I feel it is important to provide an extra layer of support to the victim, so they know the police take hate crime seriously</a:t>
            </a:r>
            <a:r>
              <a:rPr lang="en-GB" sz="1800" dirty="0">
                <a:effectLst/>
                <a:latin typeface="Times New Roman" panose="02020603050405020304" pitchFamily="18" charset="0"/>
                <a:ea typeface="Times New Roman" panose="02020603050405020304" pitchFamily="18" charset="0"/>
              </a:rPr>
              <a:t> </a:t>
            </a:r>
            <a:endParaRPr lang="en-GB" dirty="0"/>
          </a:p>
        </p:txBody>
      </p:sp>
    </p:spTree>
    <p:extLst>
      <p:ext uri="{BB962C8B-B14F-4D97-AF65-F5344CB8AC3E}">
        <p14:creationId xmlns:p14="http://schemas.microsoft.com/office/powerpoint/2010/main" val="1664227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EE65-7385-326D-E9E9-BC0A7AA11F81}"/>
              </a:ext>
            </a:extLst>
          </p:cNvPr>
          <p:cNvSpPr>
            <a:spLocks noGrp="1"/>
          </p:cNvSpPr>
          <p:nvPr>
            <p:ph type="title"/>
          </p:nvPr>
        </p:nvSpPr>
        <p:spPr/>
        <p:txBody>
          <a:bodyPr/>
          <a:lstStyle/>
          <a:p>
            <a:r>
              <a:rPr lang="en-GB" dirty="0"/>
              <a:t>Focus groups – wider impact</a:t>
            </a:r>
          </a:p>
        </p:txBody>
      </p:sp>
      <p:sp>
        <p:nvSpPr>
          <p:cNvPr id="3" name="Content Placeholder 2">
            <a:extLst>
              <a:ext uri="{FF2B5EF4-FFF2-40B4-BE49-F238E27FC236}">
                <a16:creationId xmlns:a16="http://schemas.microsoft.com/office/drawing/2014/main" id="{83B29792-8603-9295-BD21-69A281F3E038}"/>
              </a:ext>
            </a:extLst>
          </p:cNvPr>
          <p:cNvSpPr>
            <a:spLocks noGrp="1"/>
          </p:cNvSpPr>
          <p:nvPr>
            <p:ph idx="1"/>
          </p:nvPr>
        </p:nvSpPr>
        <p:spPr/>
        <p:txBody>
          <a:bodyPr/>
          <a:lstStyle/>
          <a:p>
            <a:pPr algn="just" fontAlgn="base">
              <a:buNone/>
            </a:pPr>
            <a:r>
              <a:rPr lang="en-GB" sz="1800" dirty="0">
                <a:latin typeface="Calibri" panose="020F0502020204030204" pitchFamily="34" charset="0"/>
                <a:ea typeface="Times New Roman" panose="02020603050405020304" pitchFamily="18" charset="0"/>
              </a:rPr>
              <a:t>    O</a:t>
            </a:r>
            <a:r>
              <a:rPr lang="en-GB" sz="1800" dirty="0">
                <a:effectLst/>
                <a:latin typeface="Calibri" panose="020F0502020204030204" pitchFamily="34" charset="0"/>
                <a:ea typeface="Times New Roman" panose="02020603050405020304" pitchFamily="18" charset="0"/>
              </a:rPr>
              <a:t>fficers felt that there were </a:t>
            </a:r>
            <a:r>
              <a:rPr lang="en-GB" sz="1800" dirty="0">
                <a:effectLst/>
                <a:latin typeface="Times New Roman" panose="02020603050405020304" pitchFamily="18" charset="0"/>
                <a:ea typeface="Times New Roman" panose="02020603050405020304" pitchFamily="18" charset="0"/>
              </a:rPr>
              <a:t>numerous things that could go wrong both for the individual victim and the wider community which the Risk Assessment was designed to prevent:</a:t>
            </a:r>
            <a:r>
              <a:rPr lang="en-GB" sz="1800" dirty="0">
                <a:effectLst/>
                <a:latin typeface="Calibri" panose="020F0502020204030204" pitchFamily="34"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fontAlgn="base">
              <a:buNone/>
            </a:pPr>
            <a:r>
              <a:rPr lang="en-GB" sz="1800" dirty="0">
                <a:effectLst/>
                <a:latin typeface="Times New Roman" panose="02020603050405020304" pitchFamily="18" charset="0"/>
                <a:ea typeface="Times New Roman" panose="02020603050405020304" pitchFamily="18" charset="0"/>
              </a:rPr>
              <a:t> </a:t>
            </a:r>
          </a:p>
          <a:p>
            <a:pPr>
              <a:buNone/>
            </a:pPr>
            <a:r>
              <a:rPr lang="en-GB" sz="1800" i="1" dirty="0">
                <a:solidFill>
                  <a:srgbClr val="4472C4"/>
                </a:solidFill>
                <a:effectLst/>
                <a:latin typeface="Times New Roman" panose="02020603050405020304" pitchFamily="18" charset="0"/>
                <a:ea typeface="Times New Roman" panose="02020603050405020304" pitchFamily="18" charset="0"/>
              </a:rPr>
              <a:t>…</a:t>
            </a:r>
            <a:r>
              <a:rPr lang="en-GB" sz="1800" i="1" dirty="0">
                <a:effectLst/>
                <a:latin typeface="Times New Roman" panose="02020603050405020304" pitchFamily="18" charset="0"/>
                <a:ea typeface="Times New Roman" panose="02020603050405020304" pitchFamily="18" charset="0"/>
              </a:rPr>
              <a:t>usually with something like homophobic or disability it is usually quite personal to one person or a couple whereas particularly with the racial element there is always the risk it is going to turn into something wider than one person or family. If you have hate against a person – that can lead to a group or a community being targeted, so from a racial perspective it is always a risk that it will be a wider issue outside of a person or couple</a:t>
            </a:r>
            <a:r>
              <a:rPr lang="en-GB" sz="1800" i="1" dirty="0">
                <a:solidFill>
                  <a:srgbClr val="4472C4"/>
                </a:solidFill>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 </a:t>
            </a:r>
            <a:endParaRPr lang="en-GB" dirty="0"/>
          </a:p>
        </p:txBody>
      </p:sp>
    </p:spTree>
    <p:extLst>
      <p:ext uri="{BB962C8B-B14F-4D97-AF65-F5344CB8AC3E}">
        <p14:creationId xmlns:p14="http://schemas.microsoft.com/office/powerpoint/2010/main" val="2283575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E9C89-D546-60C1-EFD8-89624B48470B}"/>
              </a:ext>
            </a:extLst>
          </p:cNvPr>
          <p:cNvSpPr>
            <a:spLocks noGrp="1"/>
          </p:cNvSpPr>
          <p:nvPr>
            <p:ph type="title"/>
          </p:nvPr>
        </p:nvSpPr>
        <p:spPr/>
        <p:txBody>
          <a:bodyPr/>
          <a:lstStyle/>
          <a:p>
            <a:r>
              <a:rPr lang="en-GB" dirty="0"/>
              <a:t>BENEFITS OF INFORMAL APPROACHES</a:t>
            </a:r>
          </a:p>
        </p:txBody>
      </p:sp>
      <p:sp>
        <p:nvSpPr>
          <p:cNvPr id="3" name="Content Placeholder 2">
            <a:extLst>
              <a:ext uri="{FF2B5EF4-FFF2-40B4-BE49-F238E27FC236}">
                <a16:creationId xmlns:a16="http://schemas.microsoft.com/office/drawing/2014/main" id="{6603F2AE-17F7-2314-7298-AAFDAC06CE56}"/>
              </a:ext>
            </a:extLst>
          </p:cNvPr>
          <p:cNvSpPr>
            <a:spLocks noGrp="1"/>
          </p:cNvSpPr>
          <p:nvPr>
            <p:ph idx="1"/>
          </p:nvPr>
        </p:nvSpPr>
        <p:spPr/>
        <p:txBody>
          <a:bodyPr>
            <a:normAutofit lnSpcReduction="10000"/>
          </a:bodyPr>
          <a:lstStyle/>
          <a:p>
            <a:r>
              <a:rPr lang="en-GB" sz="1800" i="1" dirty="0">
                <a:effectLst/>
                <a:latin typeface="Times New Roman" panose="02020603050405020304" pitchFamily="18" charset="0"/>
                <a:ea typeface="Times New Roman" panose="02020603050405020304" pitchFamily="18" charset="0"/>
                <a:cs typeface="Times New Roman" panose="02020603050405020304" pitchFamily="18" charset="0"/>
              </a:rPr>
              <a:t>We would have to engage with our neighbourhood teams, the hate crime support officers support the victims. So maybe talking with the suspect. Where it’s not going to court, if no further action. Just having a chat with them about what we can do to stop it happening   </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r>
              <a:rPr lang="en-GB" sz="1800" i="1" dirty="0">
                <a:effectLst/>
                <a:latin typeface="Times New Roman" panose="02020603050405020304" pitchFamily="18" charset="0"/>
                <a:ea typeface="Aptos" panose="020B0004020202020204" pitchFamily="34" charset="0"/>
                <a:cs typeface="Times New Roman" panose="02020603050405020304" pitchFamily="18" charset="0"/>
              </a:rPr>
              <a:t>My most recent one was a term used by brother and sister towards the victim.  It was racist but they didn’t know that the person had that ancestry.  The victim just wanted the people spoken to.  If it is going to court, a person might not speak to police, as there is a solicitor there. But as it was not going to court, I was able to better explain it to the suspects. So, to leave a thought in their minds that if they continued with that, I would be straight back arresting them for a racially motivated offence. Explaining how that term could be perceived, leaving a threat in the mind they will be arrested.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2948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AA2A5-EB58-94D6-0D0C-279B7FD506FC}"/>
              </a:ext>
            </a:extLst>
          </p:cNvPr>
          <p:cNvSpPr>
            <a:spLocks noGrp="1"/>
          </p:cNvSpPr>
          <p:nvPr>
            <p:ph type="title"/>
          </p:nvPr>
        </p:nvSpPr>
        <p:spPr/>
        <p:txBody>
          <a:bodyPr/>
          <a:lstStyle/>
          <a:p>
            <a:r>
              <a:rPr lang="en-GB" dirty="0"/>
              <a:t>Who benefits from </a:t>
            </a:r>
            <a:r>
              <a:rPr lang="en-GB" dirty="0" err="1"/>
              <a:t>ra</a:t>
            </a:r>
            <a:r>
              <a:rPr lang="en-GB" dirty="0"/>
              <a:t>?</a:t>
            </a:r>
          </a:p>
        </p:txBody>
      </p:sp>
      <p:sp>
        <p:nvSpPr>
          <p:cNvPr id="3" name="Content Placeholder 2">
            <a:extLst>
              <a:ext uri="{FF2B5EF4-FFF2-40B4-BE49-F238E27FC236}">
                <a16:creationId xmlns:a16="http://schemas.microsoft.com/office/drawing/2014/main" id="{D5401EA2-D950-CDB0-2E08-72CAF2BC883E}"/>
              </a:ext>
            </a:extLst>
          </p:cNvPr>
          <p:cNvSpPr>
            <a:spLocks noGrp="1"/>
          </p:cNvSpPr>
          <p:nvPr>
            <p:ph idx="1"/>
          </p:nvPr>
        </p:nvSpPr>
        <p:spPr/>
        <p:txBody>
          <a:bodyPr/>
          <a:lstStyle/>
          <a:p>
            <a:r>
              <a:rPr lang="en-GB" sz="1800" i="1" dirty="0">
                <a:solidFill>
                  <a:schemeClr val="tx1">
                    <a:lumMod val="95000"/>
                  </a:schemeClr>
                </a:solidFill>
                <a:effectLst/>
                <a:latin typeface="Times New Roman" panose="02020603050405020304" pitchFamily="18" charset="0"/>
                <a:ea typeface="Times New Roman" panose="02020603050405020304" pitchFamily="18" charset="0"/>
              </a:rPr>
              <a:t>The Police, in terms of us, it shows the rationale for how we do things  </a:t>
            </a:r>
          </a:p>
          <a:p>
            <a:r>
              <a:rPr lang="en-GB" sz="1800" i="1" dirty="0">
                <a:solidFill>
                  <a:schemeClr val="tx1">
                    <a:lumMod val="95000"/>
                  </a:schemeClr>
                </a:solidFill>
                <a:effectLst/>
                <a:latin typeface="Times New Roman" panose="02020603050405020304" pitchFamily="18" charset="0"/>
                <a:ea typeface="Times New Roman" panose="02020603050405020304" pitchFamily="18" charset="0"/>
              </a:rPr>
              <a:t>Police are less likely to miss something significant, alerts you to vulnerability of victim and helps look at wider issues </a:t>
            </a:r>
            <a:r>
              <a:rPr lang="en-GB" sz="1800" dirty="0">
                <a:solidFill>
                  <a:schemeClr val="tx1">
                    <a:lumMod val="95000"/>
                  </a:schemeClr>
                </a:solidFill>
                <a:effectLst/>
                <a:latin typeface="Times New Roman" panose="02020603050405020304" pitchFamily="18" charset="0"/>
                <a:ea typeface="Times New Roman" panose="02020603050405020304" pitchFamily="18" charset="0"/>
              </a:rPr>
              <a:t> </a:t>
            </a:r>
          </a:p>
          <a:p>
            <a:r>
              <a:rPr lang="en-GB" sz="1800" i="1" dirty="0">
                <a:solidFill>
                  <a:schemeClr val="tx1">
                    <a:lumMod val="95000"/>
                  </a:schemeClr>
                </a:solidFill>
                <a:effectLst/>
                <a:latin typeface="Times New Roman" panose="02020603050405020304" pitchFamily="18" charset="0"/>
                <a:ea typeface="Times New Roman" panose="02020603050405020304" pitchFamily="18" charset="0"/>
              </a:rPr>
              <a:t>For police, most of the questions, you ask normally in the conversation, it formalises it.  It’s fairly simple to use I think and stops you forgetting anything </a:t>
            </a:r>
            <a:r>
              <a:rPr lang="en-GB" sz="1800" dirty="0">
                <a:solidFill>
                  <a:schemeClr val="tx1">
                    <a:lumMod val="95000"/>
                  </a:schemeClr>
                </a:solidFill>
                <a:effectLst/>
                <a:latin typeface="Times New Roman" panose="02020603050405020304" pitchFamily="18" charset="0"/>
                <a:ea typeface="Times New Roman" panose="02020603050405020304" pitchFamily="18" charset="0"/>
              </a:rPr>
              <a:t> </a:t>
            </a:r>
          </a:p>
          <a:p>
            <a:r>
              <a:rPr lang="en-GB" sz="1800" i="1" dirty="0">
                <a:solidFill>
                  <a:schemeClr val="tx1">
                    <a:lumMod val="95000"/>
                  </a:schemeClr>
                </a:solidFill>
                <a:effectLst/>
                <a:latin typeface="Times New Roman" panose="02020603050405020304" pitchFamily="18" charset="0"/>
                <a:ea typeface="Times New Roman" panose="02020603050405020304" pitchFamily="18" charset="0"/>
              </a:rPr>
              <a:t>Victims and the police, able to identify the vulnerable, who is isolated in community and find out if it is a one-off incident or repeat </a:t>
            </a:r>
            <a:r>
              <a:rPr lang="en-GB" sz="1800" dirty="0">
                <a:solidFill>
                  <a:schemeClr val="tx1">
                    <a:lumMod val="95000"/>
                  </a:schemeClr>
                </a:solidFill>
                <a:effectLst/>
                <a:latin typeface="Times New Roman" panose="02020603050405020304" pitchFamily="18" charset="0"/>
                <a:ea typeface="Times New Roman" panose="02020603050405020304" pitchFamily="18" charset="0"/>
              </a:rPr>
              <a:t> </a:t>
            </a:r>
          </a:p>
          <a:p>
            <a:r>
              <a:rPr lang="en-GB" sz="1800" i="1" dirty="0">
                <a:solidFill>
                  <a:schemeClr val="tx1">
                    <a:lumMod val="95000"/>
                  </a:schemeClr>
                </a:solidFill>
                <a:effectLst/>
                <a:latin typeface="Times New Roman" panose="02020603050405020304" pitchFamily="18" charset="0"/>
                <a:ea typeface="Times New Roman" panose="02020603050405020304" pitchFamily="18" charset="0"/>
              </a:rPr>
              <a:t>Risk assessment is needed as it will safeguard victims, it </a:t>
            </a:r>
            <a:r>
              <a:rPr lang="en-GB" sz="1800" i="1" dirty="0">
                <a:effectLst/>
                <a:latin typeface="Times New Roman" panose="02020603050405020304" pitchFamily="18" charset="0"/>
                <a:ea typeface="Times New Roman" panose="02020603050405020304" pitchFamily="18" charset="0"/>
              </a:rPr>
              <a:t>is focused on them and how they feel</a:t>
            </a:r>
            <a:r>
              <a:rPr lang="en-GB" sz="1800" i="1" dirty="0">
                <a:solidFill>
                  <a:srgbClr val="4472C4"/>
                </a:solidFill>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 </a:t>
            </a:r>
            <a:endParaRPr lang="en-GB" dirty="0"/>
          </a:p>
        </p:txBody>
      </p:sp>
    </p:spTree>
    <p:extLst>
      <p:ext uri="{BB962C8B-B14F-4D97-AF65-F5344CB8AC3E}">
        <p14:creationId xmlns:p14="http://schemas.microsoft.com/office/powerpoint/2010/main" val="568371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27CCD-09D6-5713-ABC2-D72A4AC04047}"/>
              </a:ext>
            </a:extLst>
          </p:cNvPr>
          <p:cNvSpPr>
            <a:spLocks noGrp="1"/>
          </p:cNvSpPr>
          <p:nvPr>
            <p:ph type="title"/>
          </p:nvPr>
        </p:nvSpPr>
        <p:spPr/>
        <p:txBody>
          <a:bodyPr/>
          <a:lstStyle/>
          <a:p>
            <a:r>
              <a:rPr lang="en-GB" dirty="0"/>
              <a:t>Increased satisfaction</a:t>
            </a:r>
          </a:p>
        </p:txBody>
      </p:sp>
      <p:sp>
        <p:nvSpPr>
          <p:cNvPr id="3" name="Content Placeholder 2">
            <a:extLst>
              <a:ext uri="{FF2B5EF4-FFF2-40B4-BE49-F238E27FC236}">
                <a16:creationId xmlns:a16="http://schemas.microsoft.com/office/drawing/2014/main" id="{1377F6E2-ABF4-AEE4-7F2F-461C2912559C}"/>
              </a:ext>
            </a:extLst>
          </p:cNvPr>
          <p:cNvSpPr>
            <a:spLocks noGrp="1"/>
          </p:cNvSpPr>
          <p:nvPr>
            <p:ph idx="1"/>
          </p:nvPr>
        </p:nvSpPr>
        <p:spPr/>
        <p:txBody>
          <a:bodyPr>
            <a:normAutofit fontScale="85000" lnSpcReduction="20000"/>
          </a:bodyPr>
          <a:lstStyle/>
          <a:p>
            <a:pPr marL="542925" marR="542925" fontAlgn="base">
              <a:buNone/>
            </a:pPr>
            <a:r>
              <a:rPr lang="en-GB" sz="1800" i="1" dirty="0">
                <a:solidFill>
                  <a:schemeClr val="tx1">
                    <a:lumMod val="95000"/>
                  </a:schemeClr>
                </a:solidFill>
                <a:effectLst/>
                <a:latin typeface="Times New Roman" panose="02020603050405020304" pitchFamily="18" charset="0"/>
                <a:ea typeface="Times New Roman" panose="02020603050405020304" pitchFamily="18" charset="0"/>
              </a:rPr>
              <a:t>	The last one I dealt with I think the victim benefitted greatly because the call wasn’t just a simple HC support officer saying - Do you need some support from me? I think for the individual,  she was a partial amputee, it gave her the opportunity to almost have a little chat and get it off her chest a bit…from the victim side she felt a lot more support to vent how she was feeling. She felt we were listening a bit more. Before the victim support bit was, I think, more clinical - If you need victim support, we can give you extra things. What do you need? Whereas the questions on this risk assessment gave her more opportunity to really discuss the issues and how she was actually feeling </a:t>
            </a:r>
            <a:r>
              <a:rPr lang="en-GB" sz="1800" dirty="0">
                <a:solidFill>
                  <a:schemeClr val="tx1">
                    <a:lumMod val="95000"/>
                  </a:schemeClr>
                </a:solidFill>
                <a:effectLst/>
                <a:latin typeface="Times New Roman" panose="02020603050405020304" pitchFamily="18" charset="0"/>
                <a:ea typeface="Times New Roman" panose="02020603050405020304" pitchFamily="18" charset="0"/>
              </a:rPr>
              <a:t> </a:t>
            </a:r>
          </a:p>
          <a:p>
            <a:pPr marL="542925" marR="542925" fontAlgn="base">
              <a:buNone/>
            </a:pPr>
            <a:r>
              <a:rPr lang="en-GB" sz="1800" dirty="0">
                <a:solidFill>
                  <a:schemeClr val="tx1">
                    <a:lumMod val="95000"/>
                  </a:schemeClr>
                </a:solidFill>
                <a:effectLst/>
                <a:latin typeface="Calibri" panose="020F0502020204030204" pitchFamily="34" charset="0"/>
                <a:ea typeface="Times New Roman" panose="02020603050405020304" pitchFamily="18" charset="0"/>
              </a:rPr>
              <a:t>	The officer goes on here to suggest that this was a turning point in the force’s </a:t>
            </a:r>
            <a:r>
              <a:rPr lang="en-GB" sz="1800" dirty="0">
                <a:solidFill>
                  <a:schemeClr val="tx1">
                    <a:lumMod val="95000"/>
                  </a:schemeClr>
                </a:solidFill>
                <a:effectLst/>
                <a:latin typeface="Times New Roman" panose="02020603050405020304" pitchFamily="18" charset="0"/>
                <a:ea typeface="Times New Roman" panose="02020603050405020304" pitchFamily="18" charset="0"/>
              </a:rPr>
              <a:t>previous dealings with the victim:  </a:t>
            </a:r>
            <a:r>
              <a:rPr lang="en-GB" sz="1800" dirty="0">
                <a:solidFill>
                  <a:schemeClr val="tx1">
                    <a:lumMod val="95000"/>
                  </a:schemeClr>
                </a:solidFill>
                <a:effectLst/>
                <a:latin typeface="Calibri" panose="020F0502020204030204" pitchFamily="34" charset="0"/>
                <a:ea typeface="Times New Roman" panose="02020603050405020304" pitchFamily="18" charset="0"/>
              </a:rPr>
              <a:t> </a:t>
            </a:r>
            <a:r>
              <a:rPr lang="en-GB" sz="1800" i="1" dirty="0">
                <a:solidFill>
                  <a:schemeClr val="tx1">
                    <a:lumMod val="95000"/>
                  </a:schemeClr>
                </a:solidFill>
                <a:effectLst/>
                <a:latin typeface="Times New Roman" panose="02020603050405020304" pitchFamily="18" charset="0"/>
                <a:ea typeface="Times New Roman" panose="02020603050405020304" pitchFamily="18" charset="0"/>
              </a:rPr>
              <a:t> She’s not got the best relationship with police to be honest over the years – causing us issues.   Which is why I came away from that call thinking ‘Well that was quite good’ - because she’s not hugely pro policing in the past. But to get that conversation going with someone and I think that is purely from how that form is designed, the questions, it gave her that opportunity to know that we were listening, not like past </a:t>
            </a:r>
            <a:r>
              <a:rPr lang="en-GB" sz="1800" i="1" dirty="0">
                <a:effectLst/>
                <a:latin typeface="Times New Roman" panose="02020603050405020304" pitchFamily="18" charset="0"/>
                <a:ea typeface="Times New Roman" panose="02020603050405020304" pitchFamily="18" charset="0"/>
              </a:rPr>
              <a:t>experiences where we simply offered support </a:t>
            </a:r>
            <a:r>
              <a:rPr lang="en-GB" sz="1800" i="1" dirty="0">
                <a:solidFill>
                  <a:srgbClr val="4472C4"/>
                </a:solidFill>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 </a:t>
            </a:r>
            <a:endParaRPr lang="en-GB" dirty="0"/>
          </a:p>
        </p:txBody>
      </p:sp>
    </p:spTree>
    <p:extLst>
      <p:ext uri="{BB962C8B-B14F-4D97-AF65-F5344CB8AC3E}">
        <p14:creationId xmlns:p14="http://schemas.microsoft.com/office/powerpoint/2010/main" val="2372572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20D3F-111C-CAC0-C441-046BA6C41A91}"/>
              </a:ext>
            </a:extLst>
          </p:cNvPr>
          <p:cNvSpPr>
            <a:spLocks noGrp="1"/>
          </p:cNvSpPr>
          <p:nvPr>
            <p:ph type="title"/>
          </p:nvPr>
        </p:nvSpPr>
        <p:spPr/>
        <p:txBody>
          <a:bodyPr/>
          <a:lstStyle/>
          <a:p>
            <a:r>
              <a:rPr lang="en-GB" dirty="0"/>
              <a:t>FINAL THOUGHTS</a:t>
            </a:r>
          </a:p>
        </p:txBody>
      </p:sp>
      <p:sp>
        <p:nvSpPr>
          <p:cNvPr id="3" name="Content Placeholder 2">
            <a:extLst>
              <a:ext uri="{FF2B5EF4-FFF2-40B4-BE49-F238E27FC236}">
                <a16:creationId xmlns:a16="http://schemas.microsoft.com/office/drawing/2014/main" id="{94EBE2D3-7AA5-8305-A243-B6D158658E2D}"/>
              </a:ext>
            </a:extLst>
          </p:cNvPr>
          <p:cNvSpPr>
            <a:spLocks noGrp="1"/>
          </p:cNvSpPr>
          <p:nvPr>
            <p:ph idx="1"/>
          </p:nvPr>
        </p:nvSpPr>
        <p:spPr>
          <a:xfrm>
            <a:off x="1239520" y="1544320"/>
            <a:ext cx="9503275" cy="4185920"/>
          </a:xfrm>
        </p:spPr>
        <p:txBody>
          <a:bodyPr>
            <a:normAutofit fontScale="25000" lnSpcReduction="20000"/>
          </a:bodyPr>
          <a:lstStyle/>
          <a:p>
            <a:pPr algn="just" fontAlgn="base">
              <a:buNone/>
            </a:pPr>
            <a:endParaRPr lang="en-GB" sz="1800" dirty="0">
              <a:effectLst/>
              <a:latin typeface="Times New Roman" panose="02020603050405020304" pitchFamily="18" charset="0"/>
              <a:ea typeface="Times New Roman" panose="02020603050405020304" pitchFamily="18" charset="0"/>
            </a:endParaRPr>
          </a:p>
          <a:p>
            <a:pPr algn="just" fontAlgn="base">
              <a:buNone/>
            </a:pPr>
            <a:r>
              <a:rPr lang="en-GB" sz="4800" dirty="0">
                <a:effectLst/>
                <a:latin typeface="Arial" panose="020B0604020202020204" pitchFamily="34" charset="0"/>
                <a:ea typeface="Aptos" panose="020B0004020202020204" pitchFamily="34" charset="0"/>
                <a:cs typeface="Arial" panose="020B0604020202020204" pitchFamily="34" charset="0"/>
              </a:rPr>
              <a:t>Officers </a:t>
            </a:r>
            <a:r>
              <a:rPr lang="en-GB" sz="4800" dirty="0">
                <a:effectLst/>
                <a:latin typeface="Arial" panose="020B0604020202020204" pitchFamily="34" charset="0"/>
                <a:cs typeface="Arial" panose="020B0604020202020204" pitchFamily="34" charset="0"/>
              </a:rPr>
              <a:t>were largely supportive of having hate crime risk assessments considering them to be of benefit to both victims and police because they helped to provide depth, clarify the type of support that victims mig</a:t>
            </a:r>
            <a:r>
              <a:rPr lang="en-GB" sz="4800" dirty="0">
                <a:effectLst/>
              </a:rPr>
              <a:t>ht need., and provide a consistent response:</a:t>
            </a:r>
            <a:endParaRPr lang="en-GB" sz="4800" i="1" dirty="0">
              <a:latin typeface="Times New Roman" panose="02020603050405020304" pitchFamily="18" charset="0"/>
              <a:ea typeface="Times New Roman" panose="02020603050405020304" pitchFamily="18" charset="0"/>
              <a:cs typeface="Arial" panose="020B0604020202020204" pitchFamily="34" charset="0"/>
            </a:endParaRPr>
          </a:p>
          <a:p>
            <a:pPr marL="457200" algn="just" fontAlgn="base">
              <a:buNone/>
            </a:pPr>
            <a:r>
              <a:rPr lang="en-GB" sz="48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4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4800" i="1" dirty="0">
                <a:effectLst/>
                <a:latin typeface="Times New Roman" panose="02020603050405020304" pitchFamily="18" charset="0"/>
                <a:ea typeface="Times New Roman" panose="02020603050405020304" pitchFamily="18" charset="0"/>
                <a:cs typeface="Times New Roman" panose="02020603050405020304" pitchFamily="18" charset="0"/>
              </a:rPr>
              <a:t>I do find the risk assessments are good because you can look through them, rather than police just putting the basics on there (crime record). The risk activity of doing the risk assessment, causes officers to go into more depth, and ask the questions which need to be asked, you have a clearer picture then, from reading the risk assessment, of the person who needs support</a:t>
            </a:r>
            <a:r>
              <a:rPr lang="en-GB" sz="4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457200" fontAlgn="base">
              <a:buNone/>
            </a:pPr>
            <a:r>
              <a:rPr lang="en-GB" sz="4800" i="1" dirty="0">
                <a:effectLst/>
                <a:latin typeface="Times New Roman" panose="02020603050405020304" pitchFamily="18" charset="0"/>
                <a:ea typeface="Times New Roman" panose="02020603050405020304" pitchFamily="18" charset="0"/>
                <a:cs typeface="Times New Roman" panose="02020603050405020304" pitchFamily="18" charset="0"/>
              </a:rPr>
              <a:t>…  yes, we have been able to make sure everybody safe… we can look at them, so if your risk is high, it will come to Neighbourhood Policing Team, whereas it might have got missed before. So that's a positive. And then in turn it benefits the person being affected because we know we're doing everything we possibly can for them</a:t>
            </a:r>
            <a:r>
              <a:rPr lang="en-GB" sz="4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4800" i="1" dirty="0">
                <a:effectLst/>
                <a:latin typeface="Times New Roman" panose="02020603050405020304" pitchFamily="18" charset="0"/>
                <a:ea typeface="Times New Roman" panose="02020603050405020304" pitchFamily="18" charset="0"/>
                <a:cs typeface="Times New Roman" panose="02020603050405020304" pitchFamily="18" charset="0"/>
              </a:rPr>
              <a:t>…there’s definitely risks to hate crime, they [the risk assessment] help to avoid the worst-case scenario where somebody could end up harming themselves or another person</a:t>
            </a:r>
            <a:r>
              <a:rPr lang="en-GB" sz="4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fontAlgn="base">
              <a:buNone/>
            </a:pPr>
            <a:r>
              <a:rPr lang="en-GB" sz="4800" i="1" dirty="0">
                <a:effectLst/>
                <a:latin typeface="Times New Roman" panose="02020603050405020304" pitchFamily="18" charset="0"/>
                <a:ea typeface="Times New Roman" panose="02020603050405020304" pitchFamily="18" charset="0"/>
                <a:cs typeface="Times New Roman" panose="02020603050405020304" pitchFamily="18" charset="0"/>
              </a:rPr>
              <a:t>	… they [the victims] are happy that we have taken it [hate crime] seriously and we are offering them the support, and everything we can do to try and help them. I think they're just glad to know that Dyfed and Powys do take it seriously, as a force </a:t>
            </a:r>
            <a:r>
              <a:rPr lang="en-GB" sz="4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457200" fontAlgn="base">
              <a:buNone/>
            </a:pPr>
            <a:r>
              <a:rPr lang="en-GB" sz="4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0" fontAlgn="base">
              <a:lnSpc>
                <a:spcPct val="115000"/>
              </a:lnSpc>
              <a:spcAft>
                <a:spcPts val="1500"/>
              </a:spcAft>
              <a:buNone/>
            </a:pPr>
            <a:endParaRPr lang="en-GB" dirty="0">
              <a:solidFill>
                <a:schemeClr val="tx1">
                  <a:lumMod val="95000"/>
                </a:schemeClr>
              </a:solidFill>
            </a:endParaRPr>
          </a:p>
        </p:txBody>
      </p:sp>
    </p:spTree>
    <p:extLst>
      <p:ext uri="{BB962C8B-B14F-4D97-AF65-F5344CB8AC3E}">
        <p14:creationId xmlns:p14="http://schemas.microsoft.com/office/powerpoint/2010/main" val="1823440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538C7E5-0116-453C-9CD0-757E1C972D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2954E3-DE9E-E585-AC15-86C498350FC6}"/>
              </a:ext>
            </a:extLst>
          </p:cNvPr>
          <p:cNvSpPr>
            <a:spLocks noGrp="1"/>
          </p:cNvSpPr>
          <p:nvPr>
            <p:ph type="title"/>
          </p:nvPr>
        </p:nvSpPr>
        <p:spPr>
          <a:xfrm>
            <a:off x="1451579" y="804519"/>
            <a:ext cx="9291215" cy="1049235"/>
          </a:xfrm>
        </p:spPr>
        <p:txBody>
          <a:bodyPr>
            <a:normAutofit/>
          </a:bodyPr>
          <a:lstStyle/>
          <a:p>
            <a:r>
              <a:rPr lang="en-GB" dirty="0"/>
              <a:t>Hate crime risk assessment relevance</a:t>
            </a:r>
          </a:p>
        </p:txBody>
      </p:sp>
      <p:cxnSp>
        <p:nvCxnSpPr>
          <p:cNvPr id="11" name="Straight Connector 10">
            <a:extLst>
              <a:ext uri="{FF2B5EF4-FFF2-40B4-BE49-F238E27FC236}">
                <a16:creationId xmlns:a16="http://schemas.microsoft.com/office/drawing/2014/main" id="{B755E3F5-39D9-4ABF-BFA5-232E87111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3" name="Rectangle 12">
            <a:extLst>
              <a:ext uri="{FF2B5EF4-FFF2-40B4-BE49-F238E27FC236}">
                <a16:creationId xmlns:a16="http://schemas.microsoft.com/office/drawing/2014/main" id="{EB09849A-7D0C-4F36-A0D6-6BD64C50EB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5" name="Content Placeholder 2">
            <a:extLst>
              <a:ext uri="{FF2B5EF4-FFF2-40B4-BE49-F238E27FC236}">
                <a16:creationId xmlns:a16="http://schemas.microsoft.com/office/drawing/2014/main" id="{441BB619-C466-14E9-3388-FC3F45D55A38}"/>
              </a:ext>
            </a:extLst>
          </p:cNvPr>
          <p:cNvGraphicFramePr>
            <a:graphicFrameLocks noGrp="1"/>
          </p:cNvGraphicFramePr>
          <p:nvPr>
            <p:ph idx="1"/>
            <p:extLst>
              <p:ext uri="{D42A27DB-BD31-4B8C-83A1-F6EECF244321}">
                <p14:modId xmlns:p14="http://schemas.microsoft.com/office/powerpoint/2010/main" val="152320615"/>
              </p:ext>
            </p:extLst>
          </p:nvPr>
        </p:nvGraphicFramePr>
        <p:xfrm>
          <a:off x="1130270" y="2479246"/>
          <a:ext cx="9604375" cy="3718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4227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3BE87-5C11-CD79-6704-C5372EC4B1C6}"/>
              </a:ext>
            </a:extLst>
          </p:cNvPr>
          <p:cNvSpPr>
            <a:spLocks noGrp="1"/>
          </p:cNvSpPr>
          <p:nvPr>
            <p:ph type="title"/>
          </p:nvPr>
        </p:nvSpPr>
        <p:spPr/>
        <p:txBody>
          <a:bodyPr/>
          <a:lstStyle/>
          <a:p>
            <a:r>
              <a:rPr lang="en-GB" dirty="0"/>
              <a:t>RELEVANT ARTICLES</a:t>
            </a:r>
          </a:p>
        </p:txBody>
      </p:sp>
      <p:sp>
        <p:nvSpPr>
          <p:cNvPr id="3" name="Content Placeholder 2">
            <a:extLst>
              <a:ext uri="{FF2B5EF4-FFF2-40B4-BE49-F238E27FC236}">
                <a16:creationId xmlns:a16="http://schemas.microsoft.com/office/drawing/2014/main" id="{7B3BEBB0-1951-6397-E950-6E8EDA1B60C8}"/>
              </a:ext>
            </a:extLst>
          </p:cNvPr>
          <p:cNvSpPr>
            <a:spLocks noGrp="1"/>
          </p:cNvSpPr>
          <p:nvPr>
            <p:ph idx="1"/>
          </p:nvPr>
        </p:nvSpPr>
        <p:spPr/>
        <p:txBody>
          <a:bodyPr/>
          <a:lstStyle/>
          <a:p>
            <a:pPr>
              <a:lnSpc>
                <a:spcPct val="115000"/>
              </a:lnSpc>
              <a:spcAft>
                <a:spcPts val="1800"/>
              </a:spcAft>
              <a:buNone/>
            </a:pPr>
            <a:r>
              <a:rPr lang="en-GB" sz="1600" kern="100" dirty="0">
                <a:solidFill>
                  <a:schemeClr val="tx1">
                    <a:lumMod val="95000"/>
                  </a:schemeClr>
                </a:solidFill>
                <a:effectLst/>
                <a:latin typeface="Arial" panose="020B0604020202020204" pitchFamily="34" charset="0"/>
                <a:ea typeface="Aptos" panose="020B0004020202020204" pitchFamily="34" charset="0"/>
                <a:cs typeface="Arial" panose="020B0604020202020204" pitchFamily="34" charset="0"/>
              </a:rPr>
              <a:t>	Trickett, L. and Bryan, T., 2025. Aligning police practice with hate crime theory: The case for using risk assessments to improve police response to victims of hate. </a:t>
            </a:r>
            <a:r>
              <a:rPr lang="en-GB" sz="1600" i="1" kern="100" dirty="0">
                <a:solidFill>
                  <a:schemeClr val="tx1">
                    <a:lumMod val="95000"/>
                  </a:schemeClr>
                </a:solidFill>
                <a:effectLst/>
                <a:latin typeface="Arial" panose="020B0604020202020204" pitchFamily="34" charset="0"/>
                <a:ea typeface="Aptos" panose="020B0004020202020204" pitchFamily="34" charset="0"/>
                <a:cs typeface="Arial" panose="020B0604020202020204" pitchFamily="34" charset="0"/>
              </a:rPr>
              <a:t>International Review of Victimology</a:t>
            </a:r>
            <a:r>
              <a:rPr lang="en-GB" sz="1600" kern="100" dirty="0">
                <a:solidFill>
                  <a:schemeClr val="tx1">
                    <a:lumMod val="95000"/>
                  </a:schemeClr>
                </a:solidFill>
                <a:effectLst/>
                <a:latin typeface="Arial" panose="020B0604020202020204" pitchFamily="34" charset="0"/>
                <a:ea typeface="Aptos" panose="020B0004020202020204" pitchFamily="34" charset="0"/>
                <a:cs typeface="Arial" panose="020B0604020202020204" pitchFamily="34" charset="0"/>
              </a:rPr>
              <a:t>, </a:t>
            </a:r>
            <a:r>
              <a:rPr lang="en-GB" sz="1600" i="1" kern="100" dirty="0">
                <a:solidFill>
                  <a:schemeClr val="tx1">
                    <a:lumMod val="95000"/>
                  </a:schemeClr>
                </a:solidFill>
                <a:effectLst/>
                <a:latin typeface="Arial" panose="020B0604020202020204" pitchFamily="34" charset="0"/>
                <a:ea typeface="Aptos" panose="020B0004020202020204" pitchFamily="34" charset="0"/>
                <a:cs typeface="Arial" panose="020B0604020202020204" pitchFamily="34" charset="0"/>
              </a:rPr>
              <a:t>31</a:t>
            </a:r>
            <a:r>
              <a:rPr lang="en-GB" sz="1600" kern="100" dirty="0">
                <a:solidFill>
                  <a:schemeClr val="tx1">
                    <a:lumMod val="95000"/>
                  </a:schemeClr>
                </a:solidFill>
                <a:effectLst/>
                <a:latin typeface="Arial" panose="020B0604020202020204" pitchFamily="34" charset="0"/>
                <a:ea typeface="Aptos" panose="020B0004020202020204" pitchFamily="34" charset="0"/>
                <a:cs typeface="Arial" panose="020B0604020202020204" pitchFamily="34" charset="0"/>
              </a:rPr>
              <a:t>(1), pp.22-38.</a:t>
            </a:r>
          </a:p>
          <a:p>
            <a:pPr>
              <a:lnSpc>
                <a:spcPct val="115000"/>
              </a:lnSpc>
              <a:spcAft>
                <a:spcPts val="1800"/>
              </a:spcAft>
            </a:pPr>
            <a:r>
              <a:rPr lang="en-GB" sz="1600" kern="100" dirty="0">
                <a:solidFill>
                  <a:schemeClr val="tx1">
                    <a:lumMod val="95000"/>
                  </a:schemeClr>
                </a:solidFill>
                <a:effectLst/>
                <a:latin typeface="Arial" panose="020B0604020202020204" pitchFamily="34" charset="0"/>
                <a:ea typeface="Aptos" panose="020B0004020202020204" pitchFamily="34" charset="0"/>
                <a:cs typeface="Arial" panose="020B0604020202020204" pitchFamily="34" charset="0"/>
              </a:rPr>
              <a:t>Bryan, T. and Trickett, L., 2021. “It’s not Really Hate Crime”–Reframing Hate Crime as not Police Business”–Police Narratives of Resistance and Denial. </a:t>
            </a:r>
            <a:r>
              <a:rPr lang="en-GB" sz="1600" i="1" kern="100" dirty="0">
                <a:solidFill>
                  <a:schemeClr val="tx1">
                    <a:lumMod val="95000"/>
                  </a:schemeClr>
                </a:solidFill>
                <a:effectLst/>
                <a:latin typeface="Arial" panose="020B0604020202020204" pitchFamily="34" charset="0"/>
                <a:ea typeface="Aptos" panose="020B0004020202020204" pitchFamily="34" charset="0"/>
                <a:cs typeface="Arial" panose="020B0604020202020204" pitchFamily="34" charset="0"/>
              </a:rPr>
              <a:t>Journal of Hate Studies</a:t>
            </a:r>
            <a:r>
              <a:rPr lang="en-GB" sz="1600" kern="100" dirty="0">
                <a:solidFill>
                  <a:schemeClr val="tx1">
                    <a:lumMod val="95000"/>
                  </a:schemeClr>
                </a:solidFill>
                <a:effectLst/>
                <a:latin typeface="Arial" panose="020B0604020202020204" pitchFamily="34" charset="0"/>
                <a:ea typeface="Aptos" panose="020B0004020202020204" pitchFamily="34" charset="0"/>
                <a:cs typeface="Arial" panose="020B0604020202020204" pitchFamily="34" charset="0"/>
              </a:rPr>
              <a:t>, </a:t>
            </a:r>
            <a:r>
              <a:rPr lang="en-GB" sz="1600" i="1" kern="100" dirty="0">
                <a:solidFill>
                  <a:schemeClr val="tx1">
                    <a:lumMod val="95000"/>
                  </a:schemeClr>
                </a:solidFill>
                <a:effectLst/>
                <a:latin typeface="Arial" panose="020B0604020202020204" pitchFamily="34" charset="0"/>
                <a:ea typeface="Aptos" panose="020B0004020202020204" pitchFamily="34" charset="0"/>
                <a:cs typeface="Arial" panose="020B0604020202020204" pitchFamily="34" charset="0"/>
              </a:rPr>
              <a:t>17</a:t>
            </a:r>
            <a:r>
              <a:rPr lang="en-GB" sz="1600" kern="100" dirty="0">
                <a:solidFill>
                  <a:schemeClr val="tx1">
                    <a:lumMod val="95000"/>
                  </a:schemeClr>
                </a:solidFill>
                <a:effectLst/>
                <a:latin typeface="Arial" panose="020B0604020202020204" pitchFamily="34" charset="0"/>
                <a:ea typeface="Aptos" panose="020B0004020202020204" pitchFamily="34" charset="0"/>
                <a:cs typeface="Arial" panose="020B0604020202020204" pitchFamily="34" charset="0"/>
              </a:rPr>
              <a:t>(1), pp.74-84.</a:t>
            </a:r>
          </a:p>
          <a:p>
            <a:endParaRPr lang="en-GB" dirty="0"/>
          </a:p>
        </p:txBody>
      </p:sp>
    </p:spTree>
    <p:extLst>
      <p:ext uri="{BB962C8B-B14F-4D97-AF65-F5344CB8AC3E}">
        <p14:creationId xmlns:p14="http://schemas.microsoft.com/office/powerpoint/2010/main" val="1973016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70748-5176-819E-59AA-6D18C111C154}"/>
              </a:ext>
            </a:extLst>
          </p:cNvPr>
          <p:cNvSpPr>
            <a:spLocks noGrp="1"/>
          </p:cNvSpPr>
          <p:nvPr>
            <p:ph type="title"/>
          </p:nvPr>
        </p:nvSpPr>
        <p:spPr/>
        <p:txBody>
          <a:bodyPr/>
          <a:lstStyle/>
          <a:p>
            <a:r>
              <a:rPr lang="en-GB" dirty="0"/>
              <a:t>Hate CRIMES</a:t>
            </a:r>
          </a:p>
        </p:txBody>
      </p:sp>
      <p:sp>
        <p:nvSpPr>
          <p:cNvPr id="3" name="Content Placeholder 2">
            <a:extLst>
              <a:ext uri="{FF2B5EF4-FFF2-40B4-BE49-F238E27FC236}">
                <a16:creationId xmlns:a16="http://schemas.microsoft.com/office/drawing/2014/main" id="{E29A8ADE-62E0-3393-ED75-6073DD6303CA}"/>
              </a:ext>
            </a:extLst>
          </p:cNvPr>
          <p:cNvSpPr>
            <a:spLocks noGrp="1"/>
          </p:cNvSpPr>
          <p:nvPr>
            <p:ph idx="1"/>
          </p:nvPr>
        </p:nvSpPr>
        <p:spPr/>
        <p:txBody>
          <a:bodyPr/>
          <a:lstStyle/>
          <a:p>
            <a:pPr>
              <a:lnSpc>
                <a:spcPts val="1800"/>
              </a:lnSpc>
              <a:spcAft>
                <a:spcPts val="1200"/>
              </a:spcAft>
              <a:buNone/>
            </a:pPr>
            <a:r>
              <a:rPr lang="en-GB" sz="1800" kern="0" dirty="0">
                <a:solidFill>
                  <a:schemeClr val="tx1">
                    <a:lumMod val="95000"/>
                  </a:schemeClr>
                </a:solidFill>
                <a:effectLst/>
                <a:latin typeface="Lato" panose="020F0502020204030203" pitchFamily="34" charset="0"/>
                <a:ea typeface="Times New Roman" panose="02020603050405020304" pitchFamily="18" charset="0"/>
                <a:cs typeface="Times New Roman" panose="02020603050405020304" pitchFamily="18" charset="0"/>
              </a:rPr>
              <a:t>	The law recognises five types of hate crime:  Race, Religion, Disability, Sexual </a:t>
            </a:r>
            <a:r>
              <a:rPr lang="en-GB" sz="1800" kern="0" dirty="0" err="1">
                <a:solidFill>
                  <a:schemeClr val="tx1">
                    <a:lumMod val="95000"/>
                  </a:schemeClr>
                </a:solidFill>
                <a:effectLst/>
                <a:latin typeface="Lato" panose="020F0502020204030203" pitchFamily="34" charset="0"/>
                <a:ea typeface="Times New Roman" panose="02020603050405020304" pitchFamily="18" charset="0"/>
                <a:cs typeface="Times New Roman" panose="02020603050405020304" pitchFamily="18" charset="0"/>
              </a:rPr>
              <a:t>Orientation,Transgender</a:t>
            </a:r>
            <a:r>
              <a:rPr lang="en-GB" sz="1800" kern="0" dirty="0">
                <a:solidFill>
                  <a:schemeClr val="tx1">
                    <a:lumMod val="95000"/>
                  </a:schemeClr>
                </a:solidFill>
                <a:effectLst/>
                <a:latin typeface="Lato" panose="020F0502020204030203" pitchFamily="34" charset="0"/>
                <a:ea typeface="Times New Roman" panose="02020603050405020304" pitchFamily="18" charset="0"/>
                <a:cs typeface="Times New Roman" panose="02020603050405020304" pitchFamily="18" charset="0"/>
              </a:rPr>
              <a:t> Identity.  These crimes are covered by legislation (Crime and Disorder Act 1998 and section 66 of the Sentencing Act 2020) which allows prosecutors to apply for an uplift in sentence for those convicted of a hate crime.</a:t>
            </a:r>
            <a:endParaRPr lang="en-GB" sz="1800" kern="100" dirty="0">
              <a:solidFill>
                <a:schemeClr val="tx1">
                  <a:lumMod val="95000"/>
                </a:schemeClr>
              </a:solidFill>
              <a:effectLst/>
              <a:latin typeface="Aptos" panose="020B0004020202020204" pitchFamily="34" charset="0"/>
              <a:ea typeface="Aptos" panose="020B0004020202020204" pitchFamily="34" charset="0"/>
              <a:cs typeface="Times New Roman" panose="02020603050405020304" pitchFamily="18" charset="0"/>
            </a:endParaRPr>
          </a:p>
          <a:p>
            <a:pPr>
              <a:lnSpc>
                <a:spcPts val="1800"/>
              </a:lnSpc>
              <a:spcBef>
                <a:spcPts val="1200"/>
              </a:spcBef>
              <a:spcAft>
                <a:spcPts val="1200"/>
              </a:spcAft>
            </a:pPr>
            <a:r>
              <a:rPr lang="en-GB" sz="1800" kern="0" dirty="0">
                <a:solidFill>
                  <a:schemeClr val="tx1">
                    <a:lumMod val="95000"/>
                  </a:schemeClr>
                </a:solidFill>
                <a:effectLst/>
                <a:latin typeface="Lato" panose="020F0502020204030203" pitchFamily="34" charset="0"/>
                <a:ea typeface="Times New Roman" panose="02020603050405020304" pitchFamily="18" charset="0"/>
                <a:cs typeface="Times New Roman" panose="02020603050405020304" pitchFamily="18" charset="0"/>
              </a:rPr>
              <a:t>The police and the CPS have agreed the following definition for identifying and flagging hate crimes:  "Any criminal offence which is perceived by the victim or any other person, to be motivated by hostility or prejudice, based on a person's disability or perceived disability; race or perceived race; or religion or perceived religion; or sexual orientation or perceived sexual orientation or transgender identity or perceived transgender identity."</a:t>
            </a:r>
            <a:endParaRPr lang="en-GB" sz="1800" kern="100" dirty="0">
              <a:solidFill>
                <a:schemeClr val="tx1">
                  <a:lumMod val="95000"/>
                </a:schemeClr>
              </a:solidFill>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040686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227C2-F3ED-744F-4B69-3C3D460F3F47}"/>
              </a:ext>
            </a:extLst>
          </p:cNvPr>
          <p:cNvSpPr>
            <a:spLocks noGrp="1"/>
          </p:cNvSpPr>
          <p:nvPr>
            <p:ph type="title"/>
          </p:nvPr>
        </p:nvSpPr>
        <p:spPr/>
        <p:txBody>
          <a:bodyPr/>
          <a:lstStyle/>
          <a:p>
            <a:r>
              <a:rPr lang="en-GB" dirty="0"/>
              <a:t>Persistent issues</a:t>
            </a:r>
          </a:p>
        </p:txBody>
      </p:sp>
      <p:sp>
        <p:nvSpPr>
          <p:cNvPr id="3" name="Content Placeholder 2">
            <a:extLst>
              <a:ext uri="{FF2B5EF4-FFF2-40B4-BE49-F238E27FC236}">
                <a16:creationId xmlns:a16="http://schemas.microsoft.com/office/drawing/2014/main" id="{613E1E12-DC23-97BD-CD28-D0F27184056F}"/>
              </a:ext>
            </a:extLst>
          </p:cNvPr>
          <p:cNvSpPr>
            <a:spLocks noGrp="1"/>
          </p:cNvSpPr>
          <p:nvPr>
            <p:ph idx="1"/>
          </p:nvPr>
        </p:nvSpPr>
        <p:spPr/>
        <p:txBody>
          <a:bodyPr>
            <a:normAutofit/>
          </a:bodyPr>
          <a:lstStyle/>
          <a:p>
            <a:r>
              <a:rPr lang="en-GB" dirty="0">
                <a:latin typeface="Arial" panose="020B0604020202020204" pitchFamily="34" charset="0"/>
                <a:cs typeface="Arial" panose="020B0604020202020204" pitchFamily="34" charset="0"/>
              </a:rPr>
              <a:t>Under-reporting, secondary victimisation, dissatisfaction and distrust in policing.</a:t>
            </a:r>
          </a:p>
          <a:p>
            <a:r>
              <a:rPr lang="en-GB" b="0" i="0" dirty="0">
                <a:solidFill>
                  <a:schemeClr val="tx1">
                    <a:lumMod val="95000"/>
                  </a:schemeClr>
                </a:solidFill>
                <a:effectLst/>
                <a:latin typeface="Arial" panose="020B0604020202020204" pitchFamily="34" charset="0"/>
                <a:cs typeface="Arial" panose="020B0604020202020204" pitchFamily="34" charset="0"/>
              </a:rPr>
              <a:t>Victims of hate crime are less likely to be satisfied with the response they receive from criminal justice agencies compared to victims of other crimes, according to the Crime Survey for England and Wales (CSEW). They are more likely to be very dissatisfied with the police handling of the matter and less likely to feel the police treated them fairly or with respect. </a:t>
            </a:r>
            <a:endParaRPr lang="en-GB" dirty="0">
              <a:solidFill>
                <a:schemeClr val="tx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1588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70EB3-AF91-26D5-7F30-1180FC192E2B}"/>
              </a:ext>
            </a:extLst>
          </p:cNvPr>
          <p:cNvSpPr>
            <a:spLocks noGrp="1"/>
          </p:cNvSpPr>
          <p:nvPr>
            <p:ph type="title"/>
          </p:nvPr>
        </p:nvSpPr>
        <p:spPr>
          <a:xfrm>
            <a:off x="1451579" y="528321"/>
            <a:ext cx="9291215" cy="1325434"/>
          </a:xfrm>
        </p:spPr>
        <p:txBody>
          <a:bodyPr>
            <a:normAutofit fontScale="90000"/>
          </a:bodyPr>
          <a:lstStyle/>
          <a:p>
            <a:r>
              <a:rPr lang="en-GB" sz="3200" kern="0" spc="15" dirty="0">
                <a:solidFill>
                  <a:schemeClr val="tx1">
                    <a:lumMod val="95000"/>
                  </a:schemeClr>
                </a:solidFill>
                <a:effectLst/>
                <a:latin typeface="Arial" panose="020B0604020202020204" pitchFamily="34" charset="0"/>
                <a:ea typeface="Times New Roman" panose="02020603050405020304" pitchFamily="18" charset="0"/>
                <a:cs typeface="Times New Roman" panose="02020603050405020304" pitchFamily="18" charset="0"/>
              </a:rPr>
              <a:t>College of Policing Guidance 2020 – updated 26</a:t>
            </a:r>
            <a:r>
              <a:rPr lang="en-GB" sz="3200" kern="0" spc="15" baseline="30000" dirty="0">
                <a:solidFill>
                  <a:schemeClr val="tx1">
                    <a:lumMod val="95000"/>
                  </a:schemeClr>
                </a:solidFill>
                <a:effectLst/>
                <a:latin typeface="Arial" panose="020B0604020202020204" pitchFamily="34" charset="0"/>
                <a:ea typeface="Times New Roman" panose="02020603050405020304" pitchFamily="18" charset="0"/>
                <a:cs typeface="Times New Roman" panose="02020603050405020304" pitchFamily="18" charset="0"/>
              </a:rPr>
              <a:t>th</a:t>
            </a:r>
            <a:r>
              <a:rPr lang="en-GB" sz="3200" kern="0" spc="15" dirty="0">
                <a:solidFill>
                  <a:schemeClr val="tx1">
                    <a:lumMod val="95000"/>
                  </a:schemeClr>
                </a:solidFill>
                <a:effectLst/>
                <a:latin typeface="Arial" panose="020B0604020202020204" pitchFamily="34" charset="0"/>
                <a:ea typeface="Times New Roman" panose="02020603050405020304" pitchFamily="18" charset="0"/>
                <a:cs typeface="Times New Roman" panose="02020603050405020304" pitchFamily="18" charset="0"/>
              </a:rPr>
              <a:t> January 2022</a:t>
            </a:r>
            <a:br>
              <a:rPr lang="en-GB" sz="3200" kern="100" dirty="0">
                <a:solidFill>
                  <a:schemeClr val="tx1">
                    <a:lumMod val="95000"/>
                  </a:schemeClr>
                </a:solidFill>
                <a:effectLst/>
                <a:latin typeface="Aptos" panose="020B0004020202020204" pitchFamily="34" charset="0"/>
                <a:ea typeface="Aptos" panose="020B000402020202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B35EF81E-CA9E-12B9-8B9B-F44AE74FF116}"/>
              </a:ext>
            </a:extLst>
          </p:cNvPr>
          <p:cNvSpPr>
            <a:spLocks noGrp="1"/>
          </p:cNvSpPr>
          <p:nvPr>
            <p:ph idx="1"/>
          </p:nvPr>
        </p:nvSpPr>
        <p:spPr/>
        <p:txBody>
          <a:bodyPr>
            <a:normAutofit fontScale="85000" lnSpcReduction="10000"/>
          </a:bodyPr>
          <a:lstStyle/>
          <a:p>
            <a:pPr>
              <a:lnSpc>
                <a:spcPct val="115000"/>
              </a:lnSpc>
              <a:spcAft>
                <a:spcPts val="1800"/>
              </a:spcAft>
              <a:buNone/>
            </a:pPr>
            <a:r>
              <a:rPr lang="en-GB" sz="1800" kern="0" spc="15" dirty="0">
                <a:solidFill>
                  <a:schemeClr val="tx1">
                    <a:lumMod val="95000"/>
                  </a:schemeClr>
                </a:solidFill>
                <a:effectLst/>
                <a:latin typeface="Arial" panose="020B0604020202020204" pitchFamily="34" charset="0"/>
                <a:ea typeface="Times New Roman" panose="02020603050405020304" pitchFamily="18" charset="0"/>
                <a:cs typeface="Times New Roman" panose="02020603050405020304" pitchFamily="18" charset="0"/>
              </a:rPr>
              <a:t>	</a:t>
            </a:r>
            <a:r>
              <a:rPr lang="en-GB" sz="1800" kern="0" dirty="0">
                <a:effectLst/>
                <a:latin typeface="Arial" panose="020B0604020202020204" pitchFamily="34" charset="0"/>
                <a:ea typeface="Times New Roman" panose="02020603050405020304" pitchFamily="18" charset="0"/>
              </a:rPr>
              <a:t>The College of Policing (CoP) published updated guidance on how the police should respond to hate crime in October 2020. The </a:t>
            </a:r>
            <a:r>
              <a:rPr lang="en-GB" sz="1800" u="sng" kern="0" dirty="0">
                <a:solidFill>
                  <a:schemeClr val="tx1">
                    <a:lumMod val="95000"/>
                  </a:schemeClr>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Authorised Professional Practice guidance on hate </a:t>
            </a:r>
            <a:r>
              <a:rPr lang="en-GB" sz="1800" u="sng" kern="0" dirty="0">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crime</a:t>
            </a:r>
            <a:endParaRPr lang="en-GB" sz="1800" u="sng" kern="0" dirty="0">
              <a:effectLst/>
              <a:latin typeface="Arial" panose="020B0604020202020204" pitchFamily="34" charset="0"/>
              <a:ea typeface="Times New Roman" panose="02020603050405020304" pitchFamily="18" charset="0"/>
            </a:endParaRPr>
          </a:p>
          <a:p>
            <a:pPr>
              <a:lnSpc>
                <a:spcPct val="115000"/>
              </a:lnSpc>
              <a:spcAft>
                <a:spcPts val="1800"/>
              </a:spcAft>
              <a:buNone/>
            </a:pPr>
            <a:r>
              <a:rPr lang="en-GB" sz="1800" kern="0" spc="15" dirty="0">
                <a:effectLst/>
                <a:latin typeface="Arial" panose="020B0604020202020204" pitchFamily="34" charset="0"/>
                <a:ea typeface="Times New Roman" panose="02020603050405020304" pitchFamily="18" charset="0"/>
                <a:cs typeface="Times New Roman" panose="02020603050405020304" pitchFamily="18" charset="0"/>
              </a:rPr>
              <a:t>	Hate </a:t>
            </a:r>
            <a:r>
              <a:rPr lang="en-GB" sz="1800" kern="0" spc="15" dirty="0">
                <a:solidFill>
                  <a:schemeClr val="tx1">
                    <a:lumMod val="95000"/>
                  </a:schemeClr>
                </a:solidFill>
                <a:effectLst/>
                <a:latin typeface="Arial" panose="020B0604020202020204" pitchFamily="34" charset="0"/>
                <a:ea typeface="Times New Roman" panose="02020603050405020304" pitchFamily="18" charset="0"/>
                <a:cs typeface="Times New Roman" panose="02020603050405020304" pitchFamily="18" charset="0"/>
              </a:rPr>
              <a:t>crimes should be treated as priority incidents and consideration given to the most effective response that balances the needs of the incident, police resources available and the nature of any risk.  Those responding to a hate crime should:</a:t>
            </a:r>
            <a:endParaRPr lang="en-GB" sz="1800" kern="100" dirty="0">
              <a:solidFill>
                <a:schemeClr val="tx1">
                  <a:lumMod val="95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1200"/>
              </a:spcAft>
              <a:buSzPts val="1000"/>
              <a:buFont typeface="Symbol" panose="05050102010706020507" pitchFamily="18" charset="2"/>
              <a:buChar char=""/>
              <a:tabLst>
                <a:tab pos="457200" algn="l"/>
              </a:tabLst>
            </a:pPr>
            <a:r>
              <a:rPr lang="en-GB" sz="1800" kern="0" dirty="0">
                <a:solidFill>
                  <a:schemeClr val="tx1">
                    <a:lumMod val="95000"/>
                  </a:schemeClr>
                </a:solidFill>
                <a:effectLst/>
                <a:latin typeface="Arial" panose="020B0604020202020204" pitchFamily="34" charset="0"/>
                <a:ea typeface="Times New Roman" panose="02020603050405020304" pitchFamily="18" charset="0"/>
                <a:cs typeface="Times New Roman" panose="02020603050405020304" pitchFamily="18" charset="0"/>
              </a:rPr>
              <a:t>undertake an effective investigation to identify and bring offenders to justice</a:t>
            </a:r>
            <a:endParaRPr lang="en-GB" sz="1800" kern="100" dirty="0">
              <a:solidFill>
                <a:schemeClr val="tx1">
                  <a:lumMod val="95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1200"/>
              </a:spcAft>
              <a:buSzPts val="1000"/>
              <a:buFont typeface="Symbol" panose="05050102010706020507" pitchFamily="18" charset="2"/>
              <a:buChar char=""/>
              <a:tabLst>
                <a:tab pos="457200" algn="l"/>
              </a:tabLst>
            </a:pPr>
            <a:r>
              <a:rPr lang="en-GB" sz="1800" kern="0" dirty="0">
                <a:solidFill>
                  <a:schemeClr val="tx1">
                    <a:lumMod val="95000"/>
                  </a:schemeClr>
                </a:solidFill>
                <a:effectLst/>
                <a:latin typeface="Arial" panose="020B0604020202020204" pitchFamily="34" charset="0"/>
                <a:ea typeface="Times New Roman" panose="02020603050405020304" pitchFamily="18" charset="0"/>
                <a:cs typeface="Times New Roman" panose="02020603050405020304" pitchFamily="18" charset="0"/>
              </a:rPr>
              <a:t>signpost victims, and where appropriate communities to appropriate support</a:t>
            </a:r>
            <a:endParaRPr lang="en-GB" sz="1800" kern="100" dirty="0">
              <a:solidFill>
                <a:schemeClr val="tx1">
                  <a:lumMod val="95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1200"/>
              </a:spcAft>
              <a:buSzPts val="1000"/>
              <a:buFont typeface="Symbol" panose="05050102010706020507" pitchFamily="18" charset="2"/>
              <a:buChar char=""/>
              <a:tabLst>
                <a:tab pos="457200" algn="l"/>
              </a:tabLst>
            </a:pPr>
            <a:r>
              <a:rPr lang="en-GB" sz="1800" kern="0" dirty="0">
                <a:solidFill>
                  <a:schemeClr val="tx1">
                    <a:lumMod val="95000"/>
                  </a:schemeClr>
                </a:solidFill>
                <a:effectLst/>
                <a:latin typeface="Arial" panose="020B0604020202020204" pitchFamily="34" charset="0"/>
                <a:ea typeface="Times New Roman" panose="02020603050405020304" pitchFamily="18" charset="0"/>
                <a:cs typeface="Times New Roman" panose="02020603050405020304" pitchFamily="18" charset="0"/>
              </a:rPr>
              <a:t>reduce repeat victimisation</a:t>
            </a:r>
            <a:endParaRPr lang="en-GB" sz="1800" kern="100" dirty="0">
              <a:solidFill>
                <a:schemeClr val="tx1">
                  <a:lumMod val="95000"/>
                </a:schemeClr>
              </a:solidFill>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068919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17AA4-7D52-4CDE-0350-5FBCF6A2ACE5}"/>
              </a:ext>
            </a:extLst>
          </p:cNvPr>
          <p:cNvSpPr>
            <a:spLocks noGrp="1"/>
          </p:cNvSpPr>
          <p:nvPr>
            <p:ph type="title"/>
          </p:nvPr>
        </p:nvSpPr>
        <p:spPr/>
        <p:txBody>
          <a:bodyPr/>
          <a:lstStyle/>
          <a:p>
            <a:r>
              <a:rPr lang="en-GB" dirty="0"/>
              <a:t>Risk Assessment</a:t>
            </a:r>
          </a:p>
        </p:txBody>
      </p:sp>
      <p:sp>
        <p:nvSpPr>
          <p:cNvPr id="3" name="Content Placeholder 2">
            <a:extLst>
              <a:ext uri="{FF2B5EF4-FFF2-40B4-BE49-F238E27FC236}">
                <a16:creationId xmlns:a16="http://schemas.microsoft.com/office/drawing/2014/main" id="{A645D962-D151-5411-D242-32188289C9EE}"/>
              </a:ext>
            </a:extLst>
          </p:cNvPr>
          <p:cNvSpPr>
            <a:spLocks noGrp="1"/>
          </p:cNvSpPr>
          <p:nvPr>
            <p:ph idx="1"/>
          </p:nvPr>
        </p:nvSpPr>
        <p:spPr>
          <a:xfrm>
            <a:off x="1280160" y="1615440"/>
            <a:ext cx="9462635" cy="4328160"/>
          </a:xfrm>
        </p:spPr>
        <p:txBody>
          <a:bodyPr>
            <a:normAutofit fontScale="25000" lnSpcReduction="20000"/>
          </a:bodyPr>
          <a:lstStyle/>
          <a:p>
            <a:pPr>
              <a:lnSpc>
                <a:spcPct val="115000"/>
              </a:lnSpc>
              <a:spcAft>
                <a:spcPts val="600"/>
              </a:spcAft>
              <a:buNone/>
            </a:pPr>
            <a:r>
              <a:rPr lang="en-GB" sz="1800" b="1" kern="0" spc="15" dirty="0">
                <a:solidFill>
                  <a:srgbClr val="2E2C70"/>
                </a:solidFill>
                <a:effectLst/>
                <a:latin typeface="Arial" panose="020B0604020202020204" pitchFamily="34" charset="0"/>
                <a:ea typeface="Times New Roman" panose="02020603050405020304" pitchFamily="18" charset="0"/>
                <a:cs typeface="Times New Roman" panose="02020603050405020304" pitchFamily="18" charset="0"/>
              </a:rPr>
              <a:t>Risk assessment</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1800"/>
              </a:spcAft>
              <a:buNone/>
            </a:pPr>
            <a:r>
              <a:rPr lang="en-GB" sz="4800" kern="0" spc="15" dirty="0">
                <a:solidFill>
                  <a:schemeClr val="tx1">
                    <a:lumMod val="95000"/>
                  </a:schemeClr>
                </a:solidFill>
                <a:effectLst/>
                <a:latin typeface="Arial" panose="020B0604020202020204" pitchFamily="34" charset="0"/>
                <a:ea typeface="Times New Roman" panose="02020603050405020304" pitchFamily="18" charset="0"/>
                <a:cs typeface="Arial" panose="020B0604020202020204" pitchFamily="34" charset="0"/>
              </a:rPr>
              <a:t>	At all stages of an investigation, police officers and staff must be aware of potential risks to the safety, vulnerability and wellbeing of victims. An important risk is the potential for further victimisation. Victims may be targeted either because they are perceived to be less likely to have the confidence to defend themselves physically or because they lack the confidence or ability to stand up to the offender.  Risk factors may include:  </a:t>
            </a:r>
            <a:r>
              <a:rPr lang="en-GB" sz="4800" kern="0" dirty="0">
                <a:solidFill>
                  <a:schemeClr val="tx1">
                    <a:lumMod val="95000"/>
                  </a:schemeClr>
                </a:solidFill>
                <a:effectLst/>
                <a:latin typeface="Arial" panose="020B0604020202020204" pitchFamily="34" charset="0"/>
                <a:ea typeface="Times New Roman" panose="02020603050405020304" pitchFamily="18" charset="0"/>
                <a:cs typeface="Arial" panose="020B0604020202020204" pitchFamily="34" charset="0"/>
              </a:rPr>
              <a:t>the victim’s isolation, for example, they have limited support or live alone, they have particular personal characteristics which may increase their vulnerability that there are particular issues that leave them susceptible to intimidation</a:t>
            </a:r>
            <a:endParaRPr lang="en-GB" sz="4800" kern="100" dirty="0">
              <a:solidFill>
                <a:schemeClr val="tx1">
                  <a:lumMod val="95000"/>
                </a:schemeClr>
              </a:solidFill>
              <a:effectLst/>
              <a:latin typeface="Arial" panose="020B0604020202020204" pitchFamily="34" charset="0"/>
              <a:ea typeface="Aptos" panose="020B0004020202020204" pitchFamily="34" charset="0"/>
              <a:cs typeface="Arial" panose="020B0604020202020204" pitchFamily="34" charset="0"/>
            </a:endParaRPr>
          </a:p>
          <a:p>
            <a:pPr>
              <a:lnSpc>
                <a:spcPct val="115000"/>
              </a:lnSpc>
              <a:spcAft>
                <a:spcPts val="1800"/>
              </a:spcAft>
              <a:buNone/>
            </a:pPr>
            <a:r>
              <a:rPr lang="en-GB" sz="4800" kern="0" spc="15" dirty="0">
                <a:solidFill>
                  <a:schemeClr val="tx1">
                    <a:lumMod val="95000"/>
                  </a:schemeClr>
                </a:solidFill>
                <a:effectLst/>
                <a:latin typeface="Arial" panose="020B0604020202020204" pitchFamily="34" charset="0"/>
                <a:ea typeface="Times New Roman" panose="02020603050405020304" pitchFamily="18" charset="0"/>
                <a:cs typeface="Arial" panose="020B0604020202020204" pitchFamily="34" charset="0"/>
              </a:rPr>
              <a:t>	A risk assessment should identify and enable the management of risks through appropriate actions. Victims’ assessment of their own safety should be considered as this is often a good indication of likely risk. Where a victim has communication difficulties or is particularly vulnerable, they should be supported to be able to explain the harm that has been caused and the risks they face.</a:t>
            </a:r>
            <a:endParaRPr lang="en-GB" sz="4800" kern="100" dirty="0">
              <a:solidFill>
                <a:schemeClr val="tx1">
                  <a:lumMod val="95000"/>
                </a:schemeClr>
              </a:solidFill>
              <a:effectLst/>
              <a:latin typeface="Arial" panose="020B0604020202020204" pitchFamily="34" charset="0"/>
              <a:ea typeface="Aptos" panose="020B0004020202020204" pitchFamily="34" charset="0"/>
              <a:cs typeface="Arial" panose="020B0604020202020204" pitchFamily="34" charset="0"/>
            </a:endParaRPr>
          </a:p>
          <a:p>
            <a:pPr>
              <a:lnSpc>
                <a:spcPct val="115000"/>
              </a:lnSpc>
              <a:spcAft>
                <a:spcPts val="1800"/>
              </a:spcAft>
              <a:buNone/>
            </a:pPr>
            <a:r>
              <a:rPr lang="en-GB" sz="4800" kern="0" spc="15" dirty="0">
                <a:solidFill>
                  <a:schemeClr val="tx1">
                    <a:lumMod val="95000"/>
                  </a:schemeClr>
                </a:solidFill>
                <a:effectLst/>
                <a:latin typeface="Arial" panose="020B0604020202020204" pitchFamily="34" charset="0"/>
                <a:ea typeface="Times New Roman" panose="02020603050405020304" pitchFamily="18" charset="0"/>
                <a:cs typeface="Arial" panose="020B0604020202020204" pitchFamily="34" charset="0"/>
              </a:rPr>
              <a:t>	Risk assessment and management is a dynamic process subject to constant change. The level of risk should be reviewed regularly, along with any interventions put in place, to ensure that they remain appropriate to the situation, provide reassurance and reduce the likelihood of further victimisation.</a:t>
            </a:r>
            <a:endParaRPr lang="en-GB" sz="4800" kern="100" dirty="0">
              <a:solidFill>
                <a:schemeClr val="tx1">
                  <a:lumMod val="95000"/>
                </a:schemeClr>
              </a:solidFill>
              <a:effectLst/>
              <a:latin typeface="Arial" panose="020B0604020202020204" pitchFamily="34" charset="0"/>
              <a:ea typeface="Aptos" panose="020B0004020202020204" pitchFamily="34" charset="0"/>
              <a:cs typeface="Arial" panose="020B0604020202020204" pitchFamily="34" charset="0"/>
            </a:endParaRPr>
          </a:p>
          <a:p>
            <a:pPr>
              <a:lnSpc>
                <a:spcPct val="115000"/>
              </a:lnSpc>
              <a:spcAft>
                <a:spcPts val="1800"/>
              </a:spcAft>
              <a:buNone/>
            </a:pPr>
            <a:r>
              <a:rPr lang="en-GB" sz="4800" kern="0" spc="15" dirty="0">
                <a:solidFill>
                  <a:schemeClr val="tx1">
                    <a:lumMod val="95000"/>
                  </a:schemeClr>
                </a:solidFill>
                <a:effectLst/>
                <a:latin typeface="Arial" panose="020B0604020202020204" pitchFamily="34" charset="0"/>
                <a:ea typeface="Times New Roman" panose="02020603050405020304" pitchFamily="18" charset="0"/>
                <a:cs typeface="Arial" panose="020B0604020202020204" pitchFamily="34" charset="0"/>
              </a:rPr>
              <a:t>	To ensure openness and accountability, a record of this risk assessment should be kept and regularly reviewed for quality assurance purposes and identifying trends.</a:t>
            </a:r>
            <a:endParaRPr lang="en-GB" sz="4800" kern="100" dirty="0">
              <a:solidFill>
                <a:schemeClr val="tx1">
                  <a:lumMod val="95000"/>
                </a:schemeClr>
              </a:solidFill>
              <a:effectLst/>
              <a:latin typeface="Arial" panose="020B0604020202020204" pitchFamily="34" charset="0"/>
              <a:ea typeface="Aptos" panose="020B00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97069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538C7E5-0116-453C-9CD0-757E1C972D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11B6C6-B848-459A-7951-DF628FA07C5A}"/>
              </a:ext>
            </a:extLst>
          </p:cNvPr>
          <p:cNvSpPr>
            <a:spLocks noGrp="1"/>
          </p:cNvSpPr>
          <p:nvPr>
            <p:ph type="title"/>
          </p:nvPr>
        </p:nvSpPr>
        <p:spPr>
          <a:xfrm>
            <a:off x="1451579" y="804519"/>
            <a:ext cx="9291215" cy="1049235"/>
          </a:xfrm>
        </p:spPr>
        <p:txBody>
          <a:bodyPr>
            <a:normAutofit/>
          </a:bodyPr>
          <a:lstStyle/>
          <a:p>
            <a:r>
              <a:rPr lang="en-GB"/>
              <a:t>Hate crime risk assessment</a:t>
            </a:r>
          </a:p>
        </p:txBody>
      </p:sp>
      <p:cxnSp>
        <p:nvCxnSpPr>
          <p:cNvPr id="12" name="Straight Connector 11">
            <a:extLst>
              <a:ext uri="{FF2B5EF4-FFF2-40B4-BE49-F238E27FC236}">
                <a16:creationId xmlns:a16="http://schemas.microsoft.com/office/drawing/2014/main" id="{B755E3F5-39D9-4ABF-BFA5-232E87111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4" name="Rectangle 13">
            <a:extLst>
              <a:ext uri="{FF2B5EF4-FFF2-40B4-BE49-F238E27FC236}">
                <a16:creationId xmlns:a16="http://schemas.microsoft.com/office/drawing/2014/main" id="{EB09849A-7D0C-4F36-A0D6-6BD64C50EB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5" name="Content Placeholder 2">
            <a:extLst>
              <a:ext uri="{FF2B5EF4-FFF2-40B4-BE49-F238E27FC236}">
                <a16:creationId xmlns:a16="http://schemas.microsoft.com/office/drawing/2014/main" id="{8E6CB675-42CA-DB99-F6E0-796CB5A696F7}"/>
              </a:ext>
            </a:extLst>
          </p:cNvPr>
          <p:cNvGraphicFramePr>
            <a:graphicFrameLocks noGrp="1"/>
          </p:cNvGraphicFramePr>
          <p:nvPr>
            <p:ph idx="1"/>
            <p:extLst>
              <p:ext uri="{D42A27DB-BD31-4B8C-83A1-F6EECF244321}">
                <p14:modId xmlns:p14="http://schemas.microsoft.com/office/powerpoint/2010/main" val="2690009230"/>
              </p:ext>
            </p:extLst>
          </p:nvPr>
        </p:nvGraphicFramePr>
        <p:xfrm>
          <a:off x="1130270" y="2479246"/>
          <a:ext cx="9604375" cy="3718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3538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90F31C6-2E66-43D1-BE93-3B92820344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pic>
        <p:nvPicPr>
          <p:cNvPr id="14" name="Picture 13">
            <a:extLst>
              <a:ext uri="{FF2B5EF4-FFF2-40B4-BE49-F238E27FC236}">
                <a16:creationId xmlns:a16="http://schemas.microsoft.com/office/drawing/2014/main" id="{25DB1DC3-6110-432F-AC60-5131B96E09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6" name="Straight Connector 15">
            <a:extLst>
              <a:ext uri="{FF2B5EF4-FFF2-40B4-BE49-F238E27FC236}">
                <a16:creationId xmlns:a16="http://schemas.microsoft.com/office/drawing/2014/main" id="{A50E5C8A-0E82-4F34-9086-5081984C20E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1AD400A7-F7E3-C428-C4B8-8DDEF9D7DBFD}"/>
              </a:ext>
            </a:extLst>
          </p:cNvPr>
          <p:cNvSpPr>
            <a:spLocks noGrp="1"/>
          </p:cNvSpPr>
          <p:nvPr>
            <p:ph type="title"/>
          </p:nvPr>
        </p:nvSpPr>
        <p:spPr>
          <a:xfrm>
            <a:off x="8673476" y="1468464"/>
            <a:ext cx="2858835" cy="1965542"/>
          </a:xfrm>
        </p:spPr>
        <p:txBody>
          <a:bodyPr vert="horz" lIns="91440" tIns="45720" rIns="91440" bIns="0" rtlCol="0" anchor="b">
            <a:normAutofit/>
          </a:bodyPr>
          <a:lstStyle/>
          <a:p>
            <a:r>
              <a:rPr lang="en-US" sz="3600"/>
              <a:t>Case studies</a:t>
            </a:r>
          </a:p>
        </p:txBody>
      </p:sp>
      <p:grpSp>
        <p:nvGrpSpPr>
          <p:cNvPr id="18" name="Group 17">
            <a:extLst>
              <a:ext uri="{FF2B5EF4-FFF2-40B4-BE49-F238E27FC236}">
                <a16:creationId xmlns:a16="http://schemas.microsoft.com/office/drawing/2014/main" id="{E26FDD16-AE37-497F-A9B9-185E4339F2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2237" y="482171"/>
            <a:ext cx="7560115" cy="5149101"/>
            <a:chOff x="632237" y="482171"/>
            <a:chExt cx="7560115" cy="5149101"/>
          </a:xfrm>
        </p:grpSpPr>
        <p:sp>
          <p:nvSpPr>
            <p:cNvPr id="19" name="Rectangle 18">
              <a:extLst>
                <a:ext uri="{FF2B5EF4-FFF2-40B4-BE49-F238E27FC236}">
                  <a16:creationId xmlns:a16="http://schemas.microsoft.com/office/drawing/2014/main" id="{85158CFC-325E-4FB5-9082-B815EB024E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237" y="482171"/>
              <a:ext cx="7560115" cy="5149101"/>
            </a:xfrm>
            <a:prstGeom prst="rect">
              <a:avLst/>
            </a:prstGeom>
            <a:blipFill dpi="0" rotWithShape="1">
              <a:blip r:embed="rId3">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352AE95-A982-4A82-A233-A7CC5D1D9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5296" y="812507"/>
              <a:ext cx="692827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4" name="Content Placeholder 4" descr="A collage of two people&#10;&#10;Description automatically generated with low confidence">
            <a:extLst>
              <a:ext uri="{FF2B5EF4-FFF2-40B4-BE49-F238E27FC236}">
                <a16:creationId xmlns:a16="http://schemas.microsoft.com/office/drawing/2014/main" id="{8B7A0E3F-8F92-4338-CA14-8B7C0477B2C2}"/>
              </a:ext>
            </a:extLst>
          </p:cNvPr>
          <p:cNvPicPr>
            <a:picLocks noGrp="1" noChangeAspect="1"/>
          </p:cNvPicPr>
          <p:nvPr>
            <p:ph idx="1"/>
          </p:nvPr>
        </p:nvPicPr>
        <p:blipFill>
          <a:blip r:embed="rId4">
            <a:extLst>
              <a:ext uri="{28A0092B-C50C-407E-A947-70E740481C1C}">
                <a14:useLocalDpi xmlns:a14="http://schemas.microsoft.com/office/drawing/2010/main" val="0"/>
              </a:ext>
            </a:extLst>
          </a:blip>
          <a:srcRect l="812" r="3" b="3"/>
          <a:stretch>
            <a:fillRect/>
          </a:stretch>
        </p:blipFill>
        <p:spPr>
          <a:xfrm>
            <a:off x="1271223" y="1116345"/>
            <a:ext cx="3059596" cy="1850790"/>
          </a:xfrm>
          <a:prstGeom prst="rect">
            <a:avLst/>
          </a:prstGeom>
        </p:spPr>
      </p:pic>
      <p:pic>
        <p:nvPicPr>
          <p:cNvPr id="7" name="Picture 6" descr="A person with a beard&#10;&#10;AI-generated content may be incorrect.">
            <a:extLst>
              <a:ext uri="{FF2B5EF4-FFF2-40B4-BE49-F238E27FC236}">
                <a16:creationId xmlns:a16="http://schemas.microsoft.com/office/drawing/2014/main" id="{EC172AF6-1DA1-4745-9797-C52C06AD8388}"/>
              </a:ext>
            </a:extLst>
          </p:cNvPr>
          <p:cNvPicPr>
            <a:picLocks noChangeAspect="1"/>
          </p:cNvPicPr>
          <p:nvPr/>
        </p:nvPicPr>
        <p:blipFill>
          <a:blip r:embed="rId5">
            <a:extLst>
              <a:ext uri="{28A0092B-C50C-407E-A947-70E740481C1C}">
                <a14:useLocalDpi xmlns:a14="http://schemas.microsoft.com/office/drawing/2010/main" val="0"/>
              </a:ext>
            </a:extLst>
          </a:blip>
          <a:srcRect l="18062" r="29309" b="-3"/>
          <a:stretch>
            <a:fillRect/>
          </a:stretch>
        </p:blipFill>
        <p:spPr>
          <a:xfrm>
            <a:off x="4489918" y="1116345"/>
            <a:ext cx="3059596" cy="3866172"/>
          </a:xfrm>
          <a:prstGeom prst="rect">
            <a:avLst/>
          </a:prstGeom>
        </p:spPr>
      </p:pic>
      <p:sp>
        <p:nvSpPr>
          <p:cNvPr id="22" name="Rectangle 21">
            <a:extLst>
              <a:ext uri="{FF2B5EF4-FFF2-40B4-BE49-F238E27FC236}">
                <a16:creationId xmlns:a16="http://schemas.microsoft.com/office/drawing/2014/main" id="{AFE0F980-4CAD-42D3-9C4B-1B4B0E445F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1896" y="3131727"/>
            <a:ext cx="3058922" cy="185078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erson in a striped shirt&#10;&#10;Description automatically generated with medium confidence">
            <a:extLst>
              <a:ext uri="{FF2B5EF4-FFF2-40B4-BE49-F238E27FC236}">
                <a16:creationId xmlns:a16="http://schemas.microsoft.com/office/drawing/2014/main" id="{7CC2BE35-8A0A-8455-B04C-3738EC9E4E9D}"/>
              </a:ext>
            </a:extLst>
          </p:cNvPr>
          <p:cNvPicPr>
            <a:picLocks noChangeAspect="1"/>
          </p:cNvPicPr>
          <p:nvPr/>
        </p:nvPicPr>
        <p:blipFill>
          <a:blip r:embed="rId6">
            <a:extLst>
              <a:ext uri="{28A0092B-C50C-407E-A947-70E740481C1C}">
                <a14:useLocalDpi xmlns:a14="http://schemas.microsoft.com/office/drawing/2010/main" val="0"/>
              </a:ext>
            </a:extLst>
          </a:blip>
          <a:srcRect l="2056" r="5393" b="4"/>
          <a:stretch>
            <a:fillRect/>
          </a:stretch>
        </p:blipFill>
        <p:spPr>
          <a:xfrm>
            <a:off x="1271896" y="3131727"/>
            <a:ext cx="3058922" cy="1850789"/>
          </a:xfrm>
          <a:prstGeom prst="rect">
            <a:avLst/>
          </a:prstGeom>
        </p:spPr>
      </p:pic>
    </p:spTree>
    <p:extLst>
      <p:ext uri="{BB962C8B-B14F-4D97-AF65-F5344CB8AC3E}">
        <p14:creationId xmlns:p14="http://schemas.microsoft.com/office/powerpoint/2010/main" val="387321875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222</TotalTime>
  <Words>2296</Words>
  <Application>Microsoft Macintosh PowerPoint</Application>
  <PresentationFormat>Widescreen</PresentationFormat>
  <Paragraphs>79</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Aptos</vt:lpstr>
      <vt:lpstr>Arial</vt:lpstr>
      <vt:lpstr>Calibri</vt:lpstr>
      <vt:lpstr>Lato</vt:lpstr>
      <vt:lpstr>Rockwell</vt:lpstr>
      <vt:lpstr>Symbol</vt:lpstr>
      <vt:lpstr>Times New Roman</vt:lpstr>
      <vt:lpstr>Gallery</vt:lpstr>
      <vt:lpstr>Hate Crime Risk Assessment</vt:lpstr>
      <vt:lpstr>Hate crime risk assessment relevance</vt:lpstr>
      <vt:lpstr>RELEVANT ARTICLES</vt:lpstr>
      <vt:lpstr>Hate CRIMES</vt:lpstr>
      <vt:lpstr>Persistent issues</vt:lpstr>
      <vt:lpstr>College of Policing Guidance 2020 – updated 26th January 2022 </vt:lpstr>
      <vt:lpstr>Risk Assessment</vt:lpstr>
      <vt:lpstr>Hate crime risk assessment</vt:lpstr>
      <vt:lpstr>Case studies</vt:lpstr>
      <vt:lpstr>Benefits</vt:lpstr>
      <vt:lpstr>HMICFRS 2018 Nottinghamshire Police Hate Crime RA</vt:lpstr>
      <vt:lpstr>Survey benefits</vt:lpstr>
      <vt:lpstr>SURVEY: Additional support</vt:lpstr>
      <vt:lpstr>SURVEY: Victim satisfaction</vt:lpstr>
      <vt:lpstr>Focus groups – wider impact</vt:lpstr>
      <vt:lpstr>BENEFITS OF INFORMAL APPROACHES</vt:lpstr>
      <vt:lpstr>Who benefits from ra?</vt:lpstr>
      <vt:lpstr>Increased satisfaction</vt:lpstr>
      <vt:lpstr>FINAL THOUGHTS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Hate crime, impact, trauma and risk of secondary victimisation</dc:title>
  <dc:creator>Trickett, Loretta</dc:creator>
  <cp:lastModifiedBy>Zempi, Irene</cp:lastModifiedBy>
  <cp:revision>60</cp:revision>
  <dcterms:created xsi:type="dcterms:W3CDTF">2023-05-12T13:31:17Z</dcterms:created>
  <dcterms:modified xsi:type="dcterms:W3CDTF">2025-06-10T10:57:26Z</dcterms:modified>
</cp:coreProperties>
</file>